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88" r:id="rId4"/>
    <p:sldId id="287" r:id="rId5"/>
    <p:sldId id="286" r:id="rId6"/>
    <p:sldId id="276" r:id="rId7"/>
    <p:sldId id="281" r:id="rId8"/>
    <p:sldId id="278" r:id="rId9"/>
    <p:sldId id="275" r:id="rId10"/>
    <p:sldId id="258" r:id="rId11"/>
    <p:sldId id="257" r:id="rId12"/>
    <p:sldId id="268" r:id="rId13"/>
    <p:sldId id="269" r:id="rId14"/>
    <p:sldId id="270" r:id="rId15"/>
    <p:sldId id="271" r:id="rId16"/>
    <p:sldId id="259" r:id="rId17"/>
    <p:sldId id="260" r:id="rId18"/>
    <p:sldId id="279" r:id="rId19"/>
    <p:sldId id="280" r:id="rId20"/>
    <p:sldId id="272" r:id="rId21"/>
    <p:sldId id="273" r:id="rId22"/>
    <p:sldId id="261" r:id="rId23"/>
    <p:sldId id="274" r:id="rId24"/>
    <p:sldId id="262" r:id="rId25"/>
    <p:sldId id="263" r:id="rId26"/>
    <p:sldId id="264" r:id="rId27"/>
    <p:sldId id="265"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125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51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7296"/>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3999" y="13648"/>
            <a:ext cx="5486400" cy="8229600"/>
          </a:xfrm>
          <a:prstGeom prst="rect">
            <a:avLst/>
          </a:prstGeom>
        </p:spPr>
      </p:pic>
      <p:sp>
        <p:nvSpPr>
          <p:cNvPr id="5" name="Text 1"/>
          <p:cNvSpPr/>
          <p:nvPr/>
        </p:nvSpPr>
        <p:spPr>
          <a:xfrm>
            <a:off x="833199" y="758986"/>
            <a:ext cx="7477601" cy="1916430"/>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Ocular Disease Recognition</a:t>
            </a:r>
            <a:endParaRPr lang="en-US" sz="6036" dirty="0"/>
          </a:p>
        </p:txBody>
      </p:sp>
      <p:sp>
        <p:nvSpPr>
          <p:cNvPr id="6" name="Text 2"/>
          <p:cNvSpPr/>
          <p:nvPr/>
        </p:nvSpPr>
        <p:spPr>
          <a:xfrm>
            <a:off x="833199" y="2952890"/>
            <a:ext cx="7477601" cy="2500411"/>
          </a:xfrm>
          <a:prstGeom prst="rect">
            <a:avLst/>
          </a:prstGeom>
          <a:noFill/>
          <a:ln/>
        </p:spPr>
        <p:txBody>
          <a:bodyPr wrap="square" rtlCol="0" anchor="t"/>
          <a:lstStyle/>
          <a:p>
            <a:pPr marL="0" indent="0">
              <a:lnSpc>
                <a:spcPts val="2799"/>
              </a:lnSpc>
              <a:buNone/>
            </a:pPr>
            <a:r>
              <a:rPr lang="en-US" sz="2000" dirty="0"/>
              <a:t>Embark on a journey through the intricate landscape of ocular diseases, where revolutionary deep learning techniques are reshaping the landscape of early detection and treatment. Keep abreast of the latest advancements at the forefront of ophthalmology, empowering healthcare professionals with tools to propel patient care to new heights.</a:t>
            </a:r>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a:p>
            <a:pPr marL="0" indent="0">
              <a:lnSpc>
                <a:spcPts val="2799"/>
              </a:lnSpc>
              <a:buNone/>
            </a:pPr>
            <a:endParaRPr lang="en-US" sz="200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1177228" y="6352758"/>
            <a:ext cx="3629619" cy="1117856"/>
          </a:xfrm>
          <a:prstGeom prst="rect">
            <a:avLst/>
          </a:prstGeom>
          <a:noFill/>
          <a:ln/>
        </p:spPr>
        <p:txBody>
          <a:bodyPr wrap="none" rtlCol="0" anchor="t"/>
          <a:lstStyle/>
          <a:p>
            <a:pPr marL="0" indent="0" algn="l">
              <a:lnSpc>
                <a:spcPts val="3062"/>
              </a:lnSpc>
              <a:buNone/>
            </a:pPr>
            <a:endParaRPr lang="en-US" sz="2187" dirty="0"/>
          </a:p>
        </p:txBody>
      </p:sp>
      <p:sp>
        <p:nvSpPr>
          <p:cNvPr id="8" name="Text 4">
            <a:extLst>
              <a:ext uri="{FF2B5EF4-FFF2-40B4-BE49-F238E27FC236}">
                <a16:creationId xmlns:a16="http://schemas.microsoft.com/office/drawing/2014/main" id="{2AE8469B-6405-4F5B-EF0D-FB9656E8FD6C}"/>
              </a:ext>
            </a:extLst>
          </p:cNvPr>
          <p:cNvSpPr/>
          <p:nvPr/>
        </p:nvSpPr>
        <p:spPr>
          <a:xfrm>
            <a:off x="1177228" y="6974741"/>
            <a:ext cx="3629619" cy="355402"/>
          </a:xfrm>
          <a:prstGeom prst="rect">
            <a:avLst/>
          </a:prstGeom>
          <a:noFill/>
          <a:ln/>
        </p:spPr>
        <p:txBody>
          <a:bodyPr wrap="none" rtlCol="0" anchor="t"/>
          <a:lstStyle/>
          <a:p>
            <a:pPr marL="0" indent="0" algn="l">
              <a:lnSpc>
                <a:spcPts val="3062"/>
              </a:lnSpc>
              <a:buNone/>
            </a:pPr>
            <a:endParaRPr lang="en-US" sz="2187" dirty="0"/>
          </a:p>
        </p:txBody>
      </p:sp>
      <p:sp>
        <p:nvSpPr>
          <p:cNvPr id="10" name="TextBox 9">
            <a:extLst>
              <a:ext uri="{FF2B5EF4-FFF2-40B4-BE49-F238E27FC236}">
                <a16:creationId xmlns:a16="http://schemas.microsoft.com/office/drawing/2014/main" id="{97C55AE9-CDED-F9A8-3FDA-FDD92C7F674B}"/>
              </a:ext>
            </a:extLst>
          </p:cNvPr>
          <p:cNvSpPr txBox="1"/>
          <p:nvPr/>
        </p:nvSpPr>
        <p:spPr>
          <a:xfrm>
            <a:off x="888755" y="6590020"/>
            <a:ext cx="4789679"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By Devansh Beri  2193011113</a:t>
            </a:r>
          </a:p>
          <a:p>
            <a:endParaRPr lang="en-US" sz="2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CBB7277-E3C4-28DA-2D30-DC2A8A03978A}"/>
              </a:ext>
            </a:extLst>
          </p:cNvPr>
          <p:cNvSpPr txBox="1"/>
          <p:nvPr/>
        </p:nvSpPr>
        <p:spPr>
          <a:xfrm>
            <a:off x="904584" y="7112741"/>
            <a:ext cx="6315082" cy="425822"/>
          </a:xfrm>
          <a:prstGeom prst="rect">
            <a:avLst/>
          </a:prstGeom>
          <a:noFill/>
        </p:spPr>
        <p:txBody>
          <a:bodyPr wrap="square" rtlCol="0">
            <a:spAutoFit/>
          </a:bodyPr>
          <a:lstStyle/>
          <a:p>
            <a:pPr marL="0" indent="0">
              <a:lnSpc>
                <a:spcPts val="2799"/>
              </a:lnSpc>
              <a:buNone/>
            </a:pPr>
            <a:r>
              <a:rPr lang="en-US" sz="2200" dirty="0">
                <a:latin typeface="Arial" panose="020B0604020202020204" pitchFamily="34" charset="0"/>
                <a:cs typeface="Arial" panose="020B0604020202020204" pitchFamily="34" charset="0"/>
              </a:rPr>
              <a:t>Under the guidance of Dr. Jay Prakash Singh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Convolutional Neural Networks for Image Analysis</a:t>
            </a:r>
            <a:endParaRPr lang="en-US" sz="4374" dirty="0"/>
          </a:p>
        </p:txBody>
      </p:sp>
      <p:sp>
        <p:nvSpPr>
          <p:cNvPr id="6" name="Text 2"/>
          <p:cNvSpPr/>
          <p:nvPr/>
        </p:nvSpPr>
        <p:spPr>
          <a:xfrm>
            <a:off x="833199" y="3796903"/>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Convolutional Neural Networks (CNNs) are a powerful deep learning technique that excel at analyzing and classifying visual data. CNNs leverage the spatial structure of images to learn relevant features and patterns, making them highly effective for medical image analysis tasks such as disease detection and diagnosis.</a:t>
            </a:r>
            <a:endParaRPr lang="en-US" sz="1750" dirty="0"/>
          </a:p>
        </p:txBody>
      </p:sp>
      <p:sp>
        <p:nvSpPr>
          <p:cNvPr id="7" name="Text 3"/>
          <p:cNvSpPr/>
          <p:nvPr/>
        </p:nvSpPr>
        <p:spPr>
          <a:xfrm>
            <a:off x="833198" y="575607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hierarchical architecture of CNNs, with alternating convolutional and pooling layers, allows the model to progressively extract more complex features from the input image. This enables robust feature extraction and classification, even for subtle or complex ocular conditions.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48"/>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868680"/>
            <a:ext cx="990826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Overview of Deep Learning Algorithms</a:t>
            </a:r>
            <a:endParaRPr lang="en-US" sz="4374" dirty="0"/>
          </a:p>
        </p:txBody>
      </p:sp>
      <p:sp>
        <p:nvSpPr>
          <p:cNvPr id="5" name="Shape 2"/>
          <p:cNvSpPr/>
          <p:nvPr/>
        </p:nvSpPr>
        <p:spPr>
          <a:xfrm>
            <a:off x="2348389"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593419" y="2252424"/>
            <a:ext cx="4365665"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Convolutional Neural Networks (CNNs)</a:t>
            </a:r>
            <a:endParaRPr lang="en-US" sz="2187" dirty="0"/>
          </a:p>
        </p:txBody>
      </p:sp>
      <p:sp>
        <p:nvSpPr>
          <p:cNvPr id="7" name="Text 4"/>
          <p:cNvSpPr/>
          <p:nvPr/>
        </p:nvSpPr>
        <p:spPr>
          <a:xfrm>
            <a:off x="2593419" y="3080028"/>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CNNs excel at image recognition tasks by automatically learning features from data. They are commonly used in medical imaging, such as for detecting eye diseases.</a:t>
            </a:r>
            <a:endParaRPr lang="en-US" sz="1750" dirty="0"/>
          </a:p>
        </p:txBody>
      </p:sp>
      <p:sp>
        <p:nvSpPr>
          <p:cNvPr id="8" name="Shape 5"/>
          <p:cNvSpPr/>
          <p:nvPr/>
        </p:nvSpPr>
        <p:spPr>
          <a:xfrm>
            <a:off x="7426285"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7671316" y="2252424"/>
            <a:ext cx="4365665"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Recurrent Neural Networks (RNNs)</a:t>
            </a:r>
            <a:endParaRPr lang="en-US" sz="2187" dirty="0"/>
          </a:p>
        </p:txBody>
      </p:sp>
      <p:sp>
        <p:nvSpPr>
          <p:cNvPr id="10" name="Text 7"/>
          <p:cNvSpPr/>
          <p:nvPr/>
        </p:nvSpPr>
        <p:spPr>
          <a:xfrm>
            <a:off x="7671316" y="3080028"/>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RNNs process sequential data like text and speech, making them useful for applications like disease diagnosis from clinical notes.</a:t>
            </a:r>
            <a:endParaRPr lang="en-US" sz="1750" dirty="0"/>
          </a:p>
        </p:txBody>
      </p:sp>
      <p:sp>
        <p:nvSpPr>
          <p:cNvPr id="11" name="Shape 8"/>
          <p:cNvSpPr/>
          <p:nvPr/>
        </p:nvSpPr>
        <p:spPr>
          <a:xfrm>
            <a:off x="2348389"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593419" y="5213866"/>
            <a:ext cx="4365665" cy="694373"/>
          </a:xfrm>
          <a:prstGeom prst="rect">
            <a:avLst/>
          </a:prstGeom>
          <a:noFill/>
          <a:ln/>
        </p:spPr>
        <p:txBody>
          <a:bodyPr wrap="squar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Generative Adversarial Networks (GANs)</a:t>
            </a:r>
            <a:endParaRPr lang="en-US" sz="2187" dirty="0"/>
          </a:p>
        </p:txBody>
      </p:sp>
      <p:sp>
        <p:nvSpPr>
          <p:cNvPr id="13" name="Text 10"/>
          <p:cNvSpPr/>
          <p:nvPr/>
        </p:nvSpPr>
        <p:spPr>
          <a:xfrm>
            <a:off x="2593419" y="6041469"/>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GANs can generate synthetic medical images, which can be used to augment limited training datasets for deep learning </a:t>
            </a:r>
            <a:endParaRPr lang="en-US" sz="1750" dirty="0"/>
          </a:p>
        </p:txBody>
      </p:sp>
      <p:sp>
        <p:nvSpPr>
          <p:cNvPr id="14" name="Shape 11"/>
          <p:cNvSpPr/>
          <p:nvPr/>
        </p:nvSpPr>
        <p:spPr>
          <a:xfrm>
            <a:off x="7426285"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5" name="Text 12"/>
          <p:cNvSpPr/>
          <p:nvPr/>
        </p:nvSpPr>
        <p:spPr>
          <a:xfrm>
            <a:off x="7671316" y="521386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Transformer Models</a:t>
            </a:r>
            <a:endParaRPr lang="en-US" sz="2187" dirty="0"/>
          </a:p>
        </p:txBody>
      </p:sp>
      <p:sp>
        <p:nvSpPr>
          <p:cNvPr id="16" name="Text 13"/>
          <p:cNvSpPr/>
          <p:nvPr/>
        </p:nvSpPr>
        <p:spPr>
          <a:xfrm>
            <a:off x="7671316" y="5694283"/>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Transformer models like BERT have shown promising results in natural language processing tasks relevant to clinical decision support systems.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51836"/>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VGG-16 for Ocular Disease Classification</a:t>
            </a:r>
            <a:endParaRPr lang="en-US" sz="4374" dirty="0"/>
          </a:p>
        </p:txBody>
      </p:sp>
      <p:sp>
        <p:nvSpPr>
          <p:cNvPr id="6" name="Text 2"/>
          <p:cNvSpPr/>
          <p:nvPr/>
        </p:nvSpPr>
        <p:spPr>
          <a:xfrm>
            <a:off x="833199" y="3073837"/>
            <a:ext cx="7477601"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VGG-16 convolutional neural network, originally developed for general image classification, has shown promising results in the detection and diagnosis of various ocular diseases. This deep learning model can effectively extract complex visual features from retinal and eye images, enabling accurate classification of conditions like diabetic retinopathy, macular degeneration, and glaucoma.</a:t>
            </a:r>
            <a:endParaRPr lang="en-US" sz="1750" dirty="0"/>
          </a:p>
        </p:txBody>
      </p:sp>
      <p:sp>
        <p:nvSpPr>
          <p:cNvPr id="7" name="Text 3"/>
          <p:cNvSpPr/>
          <p:nvPr/>
        </p:nvSpPr>
        <p:spPr>
          <a:xfrm>
            <a:off x="833199" y="545615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fine-tuning the pre-trained VGG-16 model on large, curated datasets of ocular images, researchers have achieved state-of-the-art performance in identifying and differentiating between multiple eye diseases, paving the way for improved clinical decision-making and early intervention.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ResNet-50 for Ocular Disease Diagnosis</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 is a powerful deep learning model that has shown promising results in the detection and diagnosis of various ocular diseases. Its residual learning framework allows for the training of very deep neural networks, which is crucial for accurately identifying complex eye pathologies.</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inherent feature extraction and hierarchical representation capabilities of ResNet-50, clinicians can gain valuable insights into the underlying causes of ocular conditions, leading to more accurate and timely interventions.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Inception-V3 for Retinal Image Analysis</a:t>
            </a:r>
            <a:endParaRPr lang="en-US" sz="4374" dirty="0"/>
          </a:p>
        </p:txBody>
      </p:sp>
      <p:sp>
        <p:nvSpPr>
          <p:cNvPr id="6" name="Text 2"/>
          <p:cNvSpPr/>
          <p:nvPr/>
        </p:nvSpPr>
        <p:spPr>
          <a:xfrm>
            <a:off x="833199" y="3429238"/>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 a powerful deep learning model, has shown impressive results in the analysis of retinal images for the detection and diagnosis of various ocular diseases. This architecture is adept at capturing complex visual patterns in the intricate structures of the retina, including the blood vessels, optic disc, and macula.</a:t>
            </a:r>
            <a:endParaRPr lang="en-US" sz="1750" dirty="0"/>
          </a:p>
        </p:txBody>
      </p:sp>
      <p:sp>
        <p:nvSpPr>
          <p:cNvPr id="7" name="Text 3"/>
          <p:cNvSpPr/>
          <p:nvPr/>
        </p:nvSpPr>
        <p:spPr>
          <a:xfrm>
            <a:off x="833199" y="5456158"/>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model's ability to learn hierarchical visual representations, ophthalmologists can gain valuable insights into the health of the eye, enabling earlier diagnosis and more personalized treatment approaches.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50437" y="749498"/>
            <a:ext cx="9387126" cy="1321594"/>
          </a:xfrm>
          <a:prstGeom prst="rect">
            <a:avLst/>
          </a:prstGeom>
          <a:noFill/>
          <a:ln/>
        </p:spPr>
        <p:txBody>
          <a:bodyPr wrap="square" rtlCol="0" anchor="t"/>
          <a:lstStyle/>
          <a:p>
            <a:pPr marL="0" indent="0">
              <a:lnSpc>
                <a:spcPts val="5203"/>
              </a:lnSpc>
              <a:buNone/>
            </a:pPr>
            <a:r>
              <a:rPr lang="en-US" sz="4162" b="1" dirty="0">
                <a:solidFill>
                  <a:srgbClr val="00002E"/>
                </a:solidFill>
                <a:latin typeface="Nunito" pitchFamily="34" charset="0"/>
                <a:ea typeface="Nunito" pitchFamily="34" charset="-122"/>
                <a:cs typeface="Nunito" pitchFamily="34" charset="-120"/>
              </a:rPr>
              <a:t>Dataset Preparation for Ocular Disease Detection</a:t>
            </a:r>
            <a:endParaRPr lang="en-US" sz="4162" dirty="0"/>
          </a:p>
        </p:txBody>
      </p:sp>
      <p:sp>
        <p:nvSpPr>
          <p:cNvPr id="6" name="Shape 2"/>
          <p:cNvSpPr/>
          <p:nvPr/>
        </p:nvSpPr>
        <p:spPr>
          <a:xfrm>
            <a:off x="4754404" y="2388156"/>
            <a:ext cx="26313" cy="5091827"/>
          </a:xfrm>
          <a:prstGeom prst="rect">
            <a:avLst/>
          </a:prstGeom>
          <a:solidFill>
            <a:srgbClr val="DFDFEB"/>
          </a:solidFill>
          <a:ln/>
        </p:spPr>
        <p:txBody>
          <a:bodyPr/>
          <a:lstStyle/>
          <a:p>
            <a:endParaRPr lang="en-US"/>
          </a:p>
        </p:txBody>
      </p:sp>
      <p:sp>
        <p:nvSpPr>
          <p:cNvPr id="7" name="Shape 3"/>
          <p:cNvSpPr/>
          <p:nvPr/>
        </p:nvSpPr>
        <p:spPr>
          <a:xfrm>
            <a:off x="5005328" y="2777907"/>
            <a:ext cx="739973" cy="26313"/>
          </a:xfrm>
          <a:prstGeom prst="rect">
            <a:avLst/>
          </a:prstGeom>
          <a:solidFill>
            <a:srgbClr val="2D4DF2"/>
          </a:solidFill>
          <a:ln/>
        </p:spPr>
        <p:txBody>
          <a:bodyPr/>
          <a:lstStyle/>
          <a:p>
            <a:endParaRPr lang="en-US"/>
          </a:p>
        </p:txBody>
      </p:sp>
      <p:sp>
        <p:nvSpPr>
          <p:cNvPr id="8" name="Shape 4"/>
          <p:cNvSpPr/>
          <p:nvPr/>
        </p:nvSpPr>
        <p:spPr>
          <a:xfrm>
            <a:off x="4529673" y="2553295"/>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4672310" y="2592824"/>
            <a:ext cx="190262" cy="396478"/>
          </a:xfrm>
          <a:prstGeom prst="rect">
            <a:avLst/>
          </a:prstGeom>
          <a:noFill/>
          <a:ln/>
        </p:spPr>
        <p:txBody>
          <a:bodyPr wrap="none" rtlCol="0" anchor="t"/>
          <a:lstStyle/>
          <a:p>
            <a:pPr marL="0" indent="0" algn="ctr">
              <a:lnSpc>
                <a:spcPts val="3122"/>
              </a:lnSpc>
              <a:buNone/>
            </a:pPr>
            <a:r>
              <a:rPr lang="en-US" sz="2497" b="1" dirty="0">
                <a:solidFill>
                  <a:srgbClr val="2D4DF2"/>
                </a:solidFill>
                <a:latin typeface="Nunito" pitchFamily="34" charset="0"/>
                <a:ea typeface="Nunito" pitchFamily="34" charset="-122"/>
                <a:cs typeface="Nunito" pitchFamily="34" charset="-120"/>
              </a:rPr>
              <a:t>1</a:t>
            </a:r>
            <a:endParaRPr lang="en-US" sz="2497" dirty="0"/>
          </a:p>
        </p:txBody>
      </p:sp>
      <p:sp>
        <p:nvSpPr>
          <p:cNvPr id="10" name="Text 6"/>
          <p:cNvSpPr/>
          <p:nvPr/>
        </p:nvSpPr>
        <p:spPr>
          <a:xfrm>
            <a:off x="5930265" y="2599492"/>
            <a:ext cx="2642830" cy="330398"/>
          </a:xfrm>
          <a:prstGeom prst="rect">
            <a:avLst/>
          </a:prstGeom>
          <a:noFill/>
          <a:ln/>
        </p:spPr>
        <p:txBody>
          <a:bodyPr wrap="none" rtlCol="0" anchor="t"/>
          <a:lstStyle/>
          <a:p>
            <a:pPr marL="0" indent="0" algn="l">
              <a:lnSpc>
                <a:spcPts val="2601"/>
              </a:lnSpc>
              <a:buNone/>
            </a:pPr>
            <a:r>
              <a:rPr lang="en-US" sz="2081" b="1" dirty="0">
                <a:solidFill>
                  <a:srgbClr val="2D4DF2"/>
                </a:solidFill>
                <a:latin typeface="Nunito" pitchFamily="34" charset="0"/>
                <a:ea typeface="Nunito" pitchFamily="34" charset="-122"/>
                <a:cs typeface="Nunito" pitchFamily="34" charset="-120"/>
              </a:rPr>
              <a:t>Data Collection</a:t>
            </a:r>
            <a:endParaRPr lang="en-US" sz="2081" dirty="0"/>
          </a:p>
        </p:txBody>
      </p:sp>
      <p:sp>
        <p:nvSpPr>
          <p:cNvPr id="11" name="Text 7"/>
          <p:cNvSpPr/>
          <p:nvPr/>
        </p:nvSpPr>
        <p:spPr>
          <a:xfrm>
            <a:off x="5930265" y="3056692"/>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Gather a comprehensive dataset of ocular images, including various eye conditions and healthy samples. Ensure diversity in terms of age, ethnicity, and disease severity.</a:t>
            </a:r>
            <a:endParaRPr lang="en-US" sz="1665" dirty="0"/>
          </a:p>
        </p:txBody>
      </p:sp>
      <p:sp>
        <p:nvSpPr>
          <p:cNvPr id="12" name="Shape 8"/>
          <p:cNvSpPr/>
          <p:nvPr/>
        </p:nvSpPr>
        <p:spPr>
          <a:xfrm>
            <a:off x="5005328" y="4545628"/>
            <a:ext cx="739973" cy="26313"/>
          </a:xfrm>
          <a:prstGeom prst="rect">
            <a:avLst/>
          </a:prstGeom>
          <a:solidFill>
            <a:srgbClr val="015F98"/>
          </a:solidFill>
          <a:ln/>
        </p:spPr>
        <p:txBody>
          <a:bodyPr/>
          <a:lstStyle/>
          <a:p>
            <a:endParaRPr lang="en-US"/>
          </a:p>
        </p:txBody>
      </p:sp>
      <p:sp>
        <p:nvSpPr>
          <p:cNvPr id="13" name="Shape 9"/>
          <p:cNvSpPr/>
          <p:nvPr/>
        </p:nvSpPr>
        <p:spPr>
          <a:xfrm>
            <a:off x="4529673" y="4321016"/>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4672310" y="4360545"/>
            <a:ext cx="190262" cy="396478"/>
          </a:xfrm>
          <a:prstGeom prst="rect">
            <a:avLst/>
          </a:prstGeom>
          <a:noFill/>
          <a:ln/>
        </p:spPr>
        <p:txBody>
          <a:bodyPr wrap="none" rtlCol="0" anchor="t"/>
          <a:lstStyle/>
          <a:p>
            <a:pPr marL="0" indent="0" algn="ctr">
              <a:lnSpc>
                <a:spcPts val="3122"/>
              </a:lnSpc>
              <a:buNone/>
            </a:pPr>
            <a:r>
              <a:rPr lang="en-US" sz="2497" b="1" dirty="0">
                <a:solidFill>
                  <a:srgbClr val="015F98"/>
                </a:solidFill>
                <a:latin typeface="Nunito" pitchFamily="34" charset="0"/>
                <a:ea typeface="Nunito" pitchFamily="34" charset="-122"/>
                <a:cs typeface="Nunito" pitchFamily="34" charset="-120"/>
              </a:rPr>
              <a:t>2</a:t>
            </a:r>
            <a:endParaRPr lang="en-US" sz="2497" dirty="0"/>
          </a:p>
        </p:txBody>
      </p:sp>
      <p:sp>
        <p:nvSpPr>
          <p:cNvPr id="15" name="Text 11"/>
          <p:cNvSpPr/>
          <p:nvPr/>
        </p:nvSpPr>
        <p:spPr>
          <a:xfrm>
            <a:off x="5930265" y="4367213"/>
            <a:ext cx="2642830" cy="330398"/>
          </a:xfrm>
          <a:prstGeom prst="rect">
            <a:avLst/>
          </a:prstGeom>
          <a:noFill/>
          <a:ln/>
        </p:spPr>
        <p:txBody>
          <a:bodyPr wrap="none" rtlCol="0" anchor="t"/>
          <a:lstStyle/>
          <a:p>
            <a:pPr marL="0" indent="0" algn="l">
              <a:lnSpc>
                <a:spcPts val="2601"/>
              </a:lnSpc>
              <a:buNone/>
            </a:pPr>
            <a:r>
              <a:rPr lang="en-US" sz="2081" b="1" dirty="0">
                <a:solidFill>
                  <a:srgbClr val="015F98"/>
                </a:solidFill>
                <a:latin typeface="Nunito" pitchFamily="34" charset="0"/>
                <a:ea typeface="Nunito" pitchFamily="34" charset="-122"/>
                <a:cs typeface="Nunito" pitchFamily="34" charset="-120"/>
              </a:rPr>
              <a:t>Image Preprocessing</a:t>
            </a:r>
            <a:endParaRPr lang="en-US" sz="2081" dirty="0"/>
          </a:p>
        </p:txBody>
      </p:sp>
      <p:sp>
        <p:nvSpPr>
          <p:cNvPr id="16" name="Text 12"/>
          <p:cNvSpPr/>
          <p:nvPr/>
        </p:nvSpPr>
        <p:spPr>
          <a:xfrm>
            <a:off x="5930265" y="482441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Preprocess the images by applying techniques such as resizing, normalization, and augmentation to increase the dataset size and improve model generalization.</a:t>
            </a:r>
            <a:endParaRPr lang="en-US" sz="1665" dirty="0"/>
          </a:p>
        </p:txBody>
      </p:sp>
      <p:sp>
        <p:nvSpPr>
          <p:cNvPr id="17" name="Shape 13"/>
          <p:cNvSpPr/>
          <p:nvPr/>
        </p:nvSpPr>
        <p:spPr>
          <a:xfrm>
            <a:off x="5005328" y="6313349"/>
            <a:ext cx="739973" cy="26313"/>
          </a:xfrm>
          <a:prstGeom prst="rect">
            <a:avLst/>
          </a:prstGeom>
          <a:solidFill>
            <a:srgbClr val="AD1F96"/>
          </a:solidFill>
          <a:ln/>
        </p:spPr>
        <p:txBody>
          <a:bodyPr/>
          <a:lstStyle/>
          <a:p>
            <a:endParaRPr lang="en-US"/>
          </a:p>
        </p:txBody>
      </p:sp>
      <p:sp>
        <p:nvSpPr>
          <p:cNvPr id="18" name="Shape 14"/>
          <p:cNvSpPr/>
          <p:nvPr/>
        </p:nvSpPr>
        <p:spPr>
          <a:xfrm>
            <a:off x="4529673" y="6088737"/>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4672310" y="6128266"/>
            <a:ext cx="190262" cy="396478"/>
          </a:xfrm>
          <a:prstGeom prst="rect">
            <a:avLst/>
          </a:prstGeom>
          <a:noFill/>
          <a:ln/>
        </p:spPr>
        <p:txBody>
          <a:bodyPr wrap="none" rtlCol="0" anchor="t"/>
          <a:lstStyle/>
          <a:p>
            <a:pPr marL="0" indent="0" algn="ctr">
              <a:lnSpc>
                <a:spcPts val="3122"/>
              </a:lnSpc>
              <a:buNone/>
            </a:pPr>
            <a:r>
              <a:rPr lang="en-US" sz="2497" b="1" dirty="0">
                <a:solidFill>
                  <a:srgbClr val="AD1F96"/>
                </a:solidFill>
                <a:latin typeface="Nunito" pitchFamily="34" charset="0"/>
                <a:ea typeface="Nunito" pitchFamily="34" charset="-122"/>
                <a:cs typeface="Nunito" pitchFamily="34" charset="-120"/>
              </a:rPr>
              <a:t>3</a:t>
            </a:r>
            <a:endParaRPr lang="en-US" sz="2497" dirty="0"/>
          </a:p>
        </p:txBody>
      </p:sp>
      <p:sp>
        <p:nvSpPr>
          <p:cNvPr id="20" name="Text 16"/>
          <p:cNvSpPr/>
          <p:nvPr/>
        </p:nvSpPr>
        <p:spPr>
          <a:xfrm>
            <a:off x="5930265" y="6134933"/>
            <a:ext cx="2642830" cy="330398"/>
          </a:xfrm>
          <a:prstGeom prst="rect">
            <a:avLst/>
          </a:prstGeom>
          <a:noFill/>
          <a:ln/>
        </p:spPr>
        <p:txBody>
          <a:bodyPr wrap="none" rtlCol="0" anchor="t"/>
          <a:lstStyle/>
          <a:p>
            <a:pPr marL="0" indent="0" algn="l">
              <a:lnSpc>
                <a:spcPts val="2601"/>
              </a:lnSpc>
              <a:buNone/>
            </a:pPr>
            <a:r>
              <a:rPr lang="en-US" sz="2081" b="1" dirty="0">
                <a:solidFill>
                  <a:srgbClr val="AD1F96"/>
                </a:solidFill>
                <a:latin typeface="Nunito" pitchFamily="34" charset="0"/>
                <a:ea typeface="Nunito" pitchFamily="34" charset="-122"/>
                <a:cs typeface="Nunito" pitchFamily="34" charset="-120"/>
              </a:rPr>
              <a:t>Label Annotation</a:t>
            </a:r>
            <a:endParaRPr lang="en-US" sz="2081" dirty="0"/>
          </a:p>
        </p:txBody>
      </p:sp>
      <p:sp>
        <p:nvSpPr>
          <p:cNvPr id="21" name="Text 17"/>
          <p:cNvSpPr/>
          <p:nvPr/>
        </p:nvSpPr>
        <p:spPr>
          <a:xfrm>
            <a:off x="5930265" y="659213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Carefully annotate each image with the corresponding ocular disease label or healthy classification. This step is crucial for supervised learning models.</a:t>
            </a:r>
            <a:endParaRPr lang="en-US" sz="166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b="1" dirty="0">
                <a:solidFill>
                  <a:srgbClr val="00002E"/>
                </a:solidFill>
                <a:latin typeface="Nunito" pitchFamily="34" charset="0"/>
                <a:ea typeface="Nunito" pitchFamily="34" charset="-122"/>
                <a:cs typeface="Nunito" pitchFamily="34" charset="-120"/>
              </a:rPr>
              <a:t>Preprocessing and Data Augmentation</a:t>
            </a:r>
            <a:endParaRPr lang="en-US" sz="4338" dirty="0"/>
          </a:p>
        </p:txBody>
      </p:sp>
      <p:sp>
        <p:nvSpPr>
          <p:cNvPr id="6" name="Shape 2"/>
          <p:cNvSpPr/>
          <p:nvPr/>
        </p:nvSpPr>
        <p:spPr>
          <a:xfrm>
            <a:off x="1143119" y="2315170"/>
            <a:ext cx="27503" cy="5306854"/>
          </a:xfrm>
          <a:prstGeom prst="rect">
            <a:avLst/>
          </a:prstGeom>
          <a:solidFill>
            <a:srgbClr val="DFDFEB"/>
          </a:solidFill>
          <a:ln/>
        </p:spPr>
        <p:txBody>
          <a:bodyPr/>
          <a:lstStyle/>
          <a:p>
            <a:endParaRPr lang="en-US"/>
          </a:p>
        </p:txBody>
      </p:sp>
      <p:sp>
        <p:nvSpPr>
          <p:cNvPr id="7" name="Shape 3"/>
          <p:cNvSpPr/>
          <p:nvPr/>
        </p:nvSpPr>
        <p:spPr>
          <a:xfrm>
            <a:off x="1404699" y="2721352"/>
            <a:ext cx="771168" cy="27503"/>
          </a:xfrm>
          <a:prstGeom prst="rect">
            <a:avLst/>
          </a:prstGeom>
          <a:solidFill>
            <a:srgbClr val="2D4DF2"/>
          </a:solidFill>
          <a:ln/>
        </p:spPr>
        <p:txBody>
          <a:bodyPr/>
          <a:lstStyle/>
          <a:p>
            <a:endParaRPr lang="en-US"/>
          </a:p>
        </p:txBody>
      </p:sp>
      <p:sp>
        <p:nvSpPr>
          <p:cNvPr id="8" name="Shape 4"/>
          <p:cNvSpPr/>
          <p:nvPr/>
        </p:nvSpPr>
        <p:spPr>
          <a:xfrm>
            <a:off x="908923" y="2487335"/>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1057632" y="2528649"/>
            <a:ext cx="198239" cy="413147"/>
          </a:xfrm>
          <a:prstGeom prst="rect">
            <a:avLst/>
          </a:prstGeom>
          <a:noFill/>
          <a:ln/>
        </p:spPr>
        <p:txBody>
          <a:bodyPr wrap="none" rtlCol="0" anchor="t"/>
          <a:lstStyle/>
          <a:p>
            <a:pPr marL="0" indent="0" algn="ctr">
              <a:lnSpc>
                <a:spcPts val="3253"/>
              </a:lnSpc>
              <a:buNone/>
            </a:pPr>
            <a:r>
              <a:rPr lang="en-US" sz="2603" b="1" dirty="0">
                <a:solidFill>
                  <a:srgbClr val="2D4DF2"/>
                </a:solidFill>
                <a:latin typeface="Nunito" pitchFamily="34" charset="0"/>
                <a:ea typeface="Nunito" pitchFamily="34" charset="-122"/>
                <a:cs typeface="Nunito"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b="1" dirty="0">
                <a:solidFill>
                  <a:srgbClr val="2D4DF2"/>
                </a:solidFill>
                <a:latin typeface="Nunito" pitchFamily="34" charset="0"/>
                <a:ea typeface="Nunito" pitchFamily="34" charset="-122"/>
                <a:cs typeface="Nunito" pitchFamily="34" charset="-120"/>
              </a:rPr>
              <a:t>Data Preprocessing</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Standardize image sizes, normalize pixel values, and handle missing or corrupted data to ensure consistency and quality of the training dataset.</a:t>
            </a:r>
            <a:endParaRPr lang="en-US" sz="1735" dirty="0"/>
          </a:p>
        </p:txBody>
      </p:sp>
      <p:sp>
        <p:nvSpPr>
          <p:cNvPr id="12" name="Shape 8"/>
          <p:cNvSpPr/>
          <p:nvPr/>
        </p:nvSpPr>
        <p:spPr>
          <a:xfrm>
            <a:off x="1404699" y="4563725"/>
            <a:ext cx="771168" cy="27503"/>
          </a:xfrm>
          <a:prstGeom prst="rect">
            <a:avLst/>
          </a:prstGeom>
          <a:solidFill>
            <a:srgbClr val="015F98"/>
          </a:solidFill>
          <a:ln/>
        </p:spPr>
        <p:txBody>
          <a:bodyPr/>
          <a:lstStyle/>
          <a:p>
            <a:endParaRPr lang="en-US"/>
          </a:p>
        </p:txBody>
      </p:sp>
      <p:sp>
        <p:nvSpPr>
          <p:cNvPr id="13" name="Shape 9"/>
          <p:cNvSpPr/>
          <p:nvPr/>
        </p:nvSpPr>
        <p:spPr>
          <a:xfrm>
            <a:off x="908923" y="4329708"/>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1057632" y="4371023"/>
            <a:ext cx="198239" cy="413147"/>
          </a:xfrm>
          <a:prstGeom prst="rect">
            <a:avLst/>
          </a:prstGeom>
          <a:noFill/>
          <a:ln/>
        </p:spPr>
        <p:txBody>
          <a:bodyPr wrap="none" rtlCol="0" anchor="t"/>
          <a:lstStyle/>
          <a:p>
            <a:pPr marL="0" indent="0" algn="ctr">
              <a:lnSpc>
                <a:spcPts val="3253"/>
              </a:lnSpc>
              <a:buNone/>
            </a:pPr>
            <a:r>
              <a:rPr lang="en-US" sz="2603" b="1" dirty="0">
                <a:solidFill>
                  <a:srgbClr val="015F98"/>
                </a:solidFill>
                <a:latin typeface="Nunito" pitchFamily="34" charset="0"/>
                <a:ea typeface="Nunito" pitchFamily="34" charset="-122"/>
                <a:cs typeface="Nunito"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b="1" dirty="0">
                <a:solidFill>
                  <a:srgbClr val="015F98"/>
                </a:solidFill>
                <a:latin typeface="Nunito" pitchFamily="34" charset="0"/>
                <a:ea typeface="Nunito" pitchFamily="34" charset="-122"/>
                <a:cs typeface="Nunito" pitchFamily="34" charset="-120"/>
              </a:rPr>
              <a:t>Image Augmentation</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Apply techniques like rotation, flipping, scaling, and color jittering to artificially expand the training dataset and improve model generalization.</a:t>
            </a:r>
            <a:endParaRPr lang="en-US" sz="1735" dirty="0"/>
          </a:p>
        </p:txBody>
      </p:sp>
      <p:sp>
        <p:nvSpPr>
          <p:cNvPr id="17" name="Shape 13"/>
          <p:cNvSpPr/>
          <p:nvPr/>
        </p:nvSpPr>
        <p:spPr>
          <a:xfrm>
            <a:off x="1404699" y="6406098"/>
            <a:ext cx="771168" cy="27503"/>
          </a:xfrm>
          <a:prstGeom prst="rect">
            <a:avLst/>
          </a:prstGeom>
          <a:solidFill>
            <a:srgbClr val="AD1F96"/>
          </a:solidFill>
          <a:ln/>
        </p:spPr>
        <p:txBody>
          <a:bodyPr/>
          <a:lstStyle/>
          <a:p>
            <a:endParaRPr lang="en-US"/>
          </a:p>
        </p:txBody>
      </p:sp>
      <p:sp>
        <p:nvSpPr>
          <p:cNvPr id="18" name="Shape 14"/>
          <p:cNvSpPr/>
          <p:nvPr/>
        </p:nvSpPr>
        <p:spPr>
          <a:xfrm>
            <a:off x="908923" y="6172081"/>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1057632" y="6213396"/>
            <a:ext cx="198239" cy="413147"/>
          </a:xfrm>
          <a:prstGeom prst="rect">
            <a:avLst/>
          </a:prstGeom>
          <a:noFill/>
          <a:ln/>
        </p:spPr>
        <p:txBody>
          <a:bodyPr wrap="none" rtlCol="0" anchor="t"/>
          <a:lstStyle/>
          <a:p>
            <a:pPr marL="0" indent="0" algn="ctr">
              <a:lnSpc>
                <a:spcPts val="3253"/>
              </a:lnSpc>
              <a:buNone/>
            </a:pPr>
            <a:r>
              <a:rPr lang="en-US" sz="2603" b="1" dirty="0">
                <a:solidFill>
                  <a:srgbClr val="AD1F96"/>
                </a:solidFill>
                <a:latin typeface="Nunito" pitchFamily="34" charset="0"/>
                <a:ea typeface="Nunito" pitchFamily="34" charset="-122"/>
                <a:cs typeface="Nunito" pitchFamily="34" charset="-120"/>
              </a:rPr>
              <a:t>3</a:t>
            </a:r>
            <a:endParaRPr lang="en-US" sz="2603" dirty="0"/>
          </a:p>
        </p:txBody>
      </p:sp>
      <p:sp>
        <p:nvSpPr>
          <p:cNvPr id="20" name="Text 16"/>
          <p:cNvSpPr/>
          <p:nvPr/>
        </p:nvSpPr>
        <p:spPr>
          <a:xfrm>
            <a:off x="2368748" y="6220182"/>
            <a:ext cx="4300299" cy="344329"/>
          </a:xfrm>
          <a:prstGeom prst="rect">
            <a:avLst/>
          </a:prstGeom>
          <a:noFill/>
          <a:ln/>
        </p:spPr>
        <p:txBody>
          <a:bodyPr wrap="none" rtlCol="0" anchor="t"/>
          <a:lstStyle/>
          <a:p>
            <a:pPr marL="0" indent="0" algn="l">
              <a:lnSpc>
                <a:spcPts val="2711"/>
              </a:lnSpc>
              <a:buNone/>
            </a:pPr>
            <a:r>
              <a:rPr lang="en-US" sz="2169" b="1" dirty="0">
                <a:solidFill>
                  <a:srgbClr val="AD1F96"/>
                </a:solidFill>
                <a:latin typeface="Nunito" pitchFamily="34" charset="0"/>
                <a:ea typeface="Nunito" pitchFamily="34" charset="-122"/>
                <a:cs typeface="Nunito" pitchFamily="34" charset="-120"/>
              </a:rPr>
              <a:t>Oversampling and Undersampling</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Address class imbalance by oversampling minority classes or undersampling majority classes to create a more balanced dataset.</a:t>
            </a:r>
            <a:endParaRPr lang="en-US" sz="173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dirty="0"/>
          </a:p>
        </p:txBody>
      </p:sp>
      <p:sp>
        <p:nvSpPr>
          <p:cNvPr id="4" name="Text 1"/>
          <p:cNvSpPr/>
          <p:nvPr/>
        </p:nvSpPr>
        <p:spPr>
          <a:xfrm>
            <a:off x="2348389" y="1003221"/>
            <a:ext cx="8118753"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Model Architecture and Training</a:t>
            </a:r>
            <a:endParaRPr lang="en-US" sz="4374" dirty="0"/>
          </a:p>
        </p:txBody>
      </p:sp>
      <p:sp>
        <p:nvSpPr>
          <p:cNvPr id="5" name="Text 2"/>
          <p:cNvSpPr/>
          <p:nvPr/>
        </p:nvSpPr>
        <p:spPr>
          <a:xfrm>
            <a:off x="2348389" y="2230755"/>
            <a:ext cx="5826620" cy="248781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Key elements of the model architecture include convolutional layers for feature extraction, pooling layers for dimensionality reduction, and fully connected layers for classification. The model is trained using labeled ocular disease data, optimizing parameters to minimize a loss function and maximize performance metrics.</a:t>
            </a:r>
            <a:endParaRPr lang="en-US" sz="1750" dirty="0"/>
          </a:p>
        </p:txBody>
      </p:sp>
      <p:sp>
        <p:nvSpPr>
          <p:cNvPr id="6" name="Text 3"/>
          <p:cNvSpPr/>
          <p:nvPr/>
        </p:nvSpPr>
        <p:spPr>
          <a:xfrm>
            <a:off x="2348389" y="4918472"/>
            <a:ext cx="5826620"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Data augmentation methods, such as flipping, cropping, and color jittering, play a crucial role in enhancing the performance of machine learning models by increasing their ability to generalize and handle variations in input data. By applying these techniques to the training dataset, the model is exposed to a broader range of scenarios, effectively expanding its understanding of the underlying patterns.</a:t>
            </a:r>
            <a:endParaRPr lang="en-US" sz="1750" dirty="0"/>
          </a:p>
        </p:txBody>
      </p:sp>
      <p:pic>
        <p:nvPicPr>
          <p:cNvPr id="7" name="Image 1" descr="preencoded.png"/>
          <p:cNvPicPr>
            <a:picLocks noChangeAspect="1"/>
          </p:cNvPicPr>
          <p:nvPr/>
        </p:nvPicPr>
        <p:blipFill>
          <a:blip r:embed="rId4"/>
          <a:stretch>
            <a:fillRect/>
          </a:stretch>
        </p:blipFill>
        <p:spPr>
          <a:xfrm>
            <a:off x="8489394" y="2230755"/>
            <a:ext cx="4695706" cy="46957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17098"/>
          </a:xfrm>
          <a:prstGeom prst="rect">
            <a:avLst/>
          </a:prstGeom>
          <a:solidFill>
            <a:srgbClr val="F3F3FF">
              <a:alpha val="75000"/>
            </a:srgbClr>
          </a:solidFill>
          <a:ln/>
        </p:spPr>
        <p:txBody>
          <a:bodyPr/>
          <a:lstStyle/>
          <a:p>
            <a:endParaRPr lang="en-US"/>
          </a:p>
        </p:txBody>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dirty="0">
                <a:solidFill>
                  <a:srgbClr val="00002E"/>
                </a:solidFill>
                <a:latin typeface="Nunito" pitchFamily="34" charset="0"/>
                <a:ea typeface="Nunito" pitchFamily="34" charset="-122"/>
                <a:cs typeface="Nunito" pitchFamily="34" charset="-120"/>
              </a:rPr>
              <a:t>Hyperparameter Tuning and Optimization</a:t>
            </a:r>
            <a:endParaRPr lang="en-US" sz="3062" dirty="0"/>
          </a:p>
        </p:txBody>
      </p:sp>
      <p:sp>
        <p:nvSpPr>
          <p:cNvPr id="5" name="Shape 2"/>
          <p:cNvSpPr/>
          <p:nvPr/>
        </p:nvSpPr>
        <p:spPr>
          <a:xfrm>
            <a:off x="7305556" y="1710690"/>
            <a:ext cx="19407" cy="6506408"/>
          </a:xfrm>
          <a:prstGeom prst="rect">
            <a:avLst/>
          </a:prstGeom>
          <a:solidFill>
            <a:srgbClr val="DFDFEB"/>
          </a:solidFill>
          <a:ln/>
        </p:spPr>
        <p:txBody>
          <a:bodyPr/>
          <a:lstStyle/>
          <a:p>
            <a:endParaRPr lang="en-US"/>
          </a:p>
        </p:txBody>
      </p:sp>
      <p:sp>
        <p:nvSpPr>
          <p:cNvPr id="6" name="Shape 3"/>
          <p:cNvSpPr/>
          <p:nvPr/>
        </p:nvSpPr>
        <p:spPr>
          <a:xfrm>
            <a:off x="6595884" y="1997333"/>
            <a:ext cx="544354" cy="19407"/>
          </a:xfrm>
          <a:prstGeom prst="rect">
            <a:avLst/>
          </a:prstGeom>
          <a:solidFill>
            <a:srgbClr val="2D4DF2"/>
          </a:solidFill>
          <a:ln/>
        </p:spPr>
        <p:txBody>
          <a:bodyPr/>
          <a:lstStyle/>
          <a:p>
            <a:endParaRPr lang="en-US"/>
          </a:p>
        </p:txBody>
      </p:sp>
      <p:sp>
        <p:nvSpPr>
          <p:cNvPr id="7" name="Shape 4"/>
          <p:cNvSpPr/>
          <p:nvPr/>
        </p:nvSpPr>
        <p:spPr>
          <a:xfrm>
            <a:off x="7140238" y="1832134"/>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8" name="Text 5"/>
          <p:cNvSpPr/>
          <p:nvPr/>
        </p:nvSpPr>
        <p:spPr>
          <a:xfrm>
            <a:off x="7245132" y="1861185"/>
            <a:ext cx="140018" cy="291703"/>
          </a:xfrm>
          <a:prstGeom prst="rect">
            <a:avLst/>
          </a:prstGeom>
          <a:noFill/>
          <a:ln/>
        </p:spPr>
        <p:txBody>
          <a:bodyPr wrap="none" rtlCol="0" anchor="t"/>
          <a:lstStyle/>
          <a:p>
            <a:pPr marL="0" indent="0" algn="ctr">
              <a:lnSpc>
                <a:spcPts val="2296"/>
              </a:lnSpc>
              <a:buNone/>
            </a:pPr>
            <a:r>
              <a:rPr lang="en-US" sz="1837" b="1" dirty="0">
                <a:solidFill>
                  <a:srgbClr val="2D4DF2"/>
                </a:solidFill>
                <a:latin typeface="Nunito" pitchFamily="34" charset="0"/>
                <a:ea typeface="Nunito" pitchFamily="34" charset="-122"/>
                <a:cs typeface="Nunito" pitchFamily="34" charset="-120"/>
              </a:rPr>
              <a:t>1</a:t>
            </a:r>
            <a:endParaRPr lang="en-US" sz="1837" dirty="0"/>
          </a:p>
        </p:txBody>
      </p:sp>
      <p:sp>
        <p:nvSpPr>
          <p:cNvPr id="9" name="Text 6"/>
          <p:cNvSpPr/>
          <p:nvPr/>
        </p:nvSpPr>
        <p:spPr>
          <a:xfrm>
            <a:off x="4108132" y="1866186"/>
            <a:ext cx="2351603" cy="243007"/>
          </a:xfrm>
          <a:prstGeom prst="rect">
            <a:avLst/>
          </a:prstGeom>
          <a:noFill/>
          <a:ln/>
        </p:spPr>
        <p:txBody>
          <a:bodyPr wrap="none" rtlCol="0" anchor="t"/>
          <a:lstStyle/>
          <a:p>
            <a:pPr marL="0" indent="0" algn="r">
              <a:lnSpc>
                <a:spcPts val="1914"/>
              </a:lnSpc>
              <a:buNone/>
            </a:pPr>
            <a:r>
              <a:rPr lang="en-US" sz="1531" b="1" dirty="0">
                <a:solidFill>
                  <a:srgbClr val="2D4DF2"/>
                </a:solidFill>
                <a:latin typeface="Nunito" pitchFamily="34" charset="0"/>
                <a:ea typeface="Nunito" pitchFamily="34" charset="-122"/>
                <a:cs typeface="Nunito" pitchFamily="34" charset="-120"/>
              </a:rPr>
              <a:t>Defining Hyperparameters</a:t>
            </a:r>
            <a:endParaRPr lang="en-US" sz="1531" dirty="0"/>
          </a:p>
        </p:txBody>
      </p:sp>
      <p:sp>
        <p:nvSpPr>
          <p:cNvPr id="10" name="Text 7"/>
          <p:cNvSpPr/>
          <p:nvPr/>
        </p:nvSpPr>
        <p:spPr>
          <a:xfrm>
            <a:off x="3838456" y="2202418"/>
            <a:ext cx="2621280" cy="1243608"/>
          </a:xfrm>
          <a:prstGeom prst="rect">
            <a:avLst/>
          </a:prstGeom>
          <a:noFill/>
          <a:ln/>
        </p:spPr>
        <p:txBody>
          <a:bodyPr wrap="square" rtlCol="0" anchor="t"/>
          <a:lstStyle/>
          <a:p>
            <a:pPr marL="0" indent="0" algn="r">
              <a:lnSpc>
                <a:spcPts val="1960"/>
              </a:lnSpc>
              <a:buNone/>
            </a:pPr>
            <a:r>
              <a:rPr lang="en-US" sz="1225" dirty="0">
                <a:solidFill>
                  <a:srgbClr val="00002E"/>
                </a:solidFill>
                <a:latin typeface="PT Sans" pitchFamily="34" charset="0"/>
                <a:ea typeface="PT Sans" pitchFamily="34" charset="-122"/>
                <a:cs typeface="PT Sans" pitchFamily="34" charset="-120"/>
              </a:rPr>
              <a:t>Hyperparameters are the variables that are set before the training process begins, such as learning rate, batch size, and the number of layers in a neural network.</a:t>
            </a:r>
            <a:endParaRPr lang="en-US" sz="1225" dirty="0"/>
          </a:p>
        </p:txBody>
      </p:sp>
      <p:sp>
        <p:nvSpPr>
          <p:cNvPr id="11" name="Shape 8"/>
          <p:cNvSpPr/>
          <p:nvPr/>
        </p:nvSpPr>
        <p:spPr>
          <a:xfrm>
            <a:off x="7490162" y="2774930"/>
            <a:ext cx="544354" cy="19407"/>
          </a:xfrm>
          <a:prstGeom prst="rect">
            <a:avLst/>
          </a:prstGeom>
          <a:solidFill>
            <a:srgbClr val="015F98"/>
          </a:solidFill>
          <a:ln/>
        </p:spPr>
        <p:txBody>
          <a:bodyPr/>
          <a:lstStyle/>
          <a:p>
            <a:endParaRPr lang="en-US"/>
          </a:p>
        </p:txBody>
      </p:sp>
      <p:sp>
        <p:nvSpPr>
          <p:cNvPr id="12" name="Shape 9"/>
          <p:cNvSpPr/>
          <p:nvPr/>
        </p:nvSpPr>
        <p:spPr>
          <a:xfrm>
            <a:off x="7140238" y="2609731"/>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13" name="Text 10"/>
          <p:cNvSpPr/>
          <p:nvPr/>
        </p:nvSpPr>
        <p:spPr>
          <a:xfrm>
            <a:off x="7245132" y="2638782"/>
            <a:ext cx="140018" cy="291703"/>
          </a:xfrm>
          <a:prstGeom prst="rect">
            <a:avLst/>
          </a:prstGeom>
          <a:noFill/>
          <a:ln/>
        </p:spPr>
        <p:txBody>
          <a:bodyPr wrap="none" rtlCol="0" anchor="t"/>
          <a:lstStyle/>
          <a:p>
            <a:pPr marL="0" indent="0" algn="ctr">
              <a:lnSpc>
                <a:spcPts val="2296"/>
              </a:lnSpc>
              <a:buNone/>
            </a:pPr>
            <a:r>
              <a:rPr lang="en-US" sz="1837" b="1" dirty="0">
                <a:solidFill>
                  <a:srgbClr val="015F98"/>
                </a:solidFill>
                <a:latin typeface="Nunito" pitchFamily="34" charset="0"/>
                <a:ea typeface="Nunito" pitchFamily="34" charset="-122"/>
                <a:cs typeface="Nunito" pitchFamily="34" charset="-120"/>
              </a:rPr>
              <a:t>2</a:t>
            </a:r>
            <a:endParaRPr lang="en-US" sz="1837" dirty="0"/>
          </a:p>
        </p:txBody>
      </p:sp>
      <p:sp>
        <p:nvSpPr>
          <p:cNvPr id="14" name="Text 11"/>
          <p:cNvSpPr/>
          <p:nvPr/>
        </p:nvSpPr>
        <p:spPr>
          <a:xfrm>
            <a:off x="8170664" y="2643783"/>
            <a:ext cx="2621280" cy="486013"/>
          </a:xfrm>
          <a:prstGeom prst="rect">
            <a:avLst/>
          </a:prstGeom>
          <a:noFill/>
          <a:ln/>
        </p:spPr>
        <p:txBody>
          <a:bodyPr wrap="square" rtlCol="0" anchor="t"/>
          <a:lstStyle/>
          <a:p>
            <a:pPr marL="0" indent="0" algn="l">
              <a:lnSpc>
                <a:spcPts val="1914"/>
              </a:lnSpc>
              <a:buNone/>
            </a:pPr>
            <a:r>
              <a:rPr lang="en-US" sz="1531" b="1" dirty="0">
                <a:solidFill>
                  <a:srgbClr val="015F98"/>
                </a:solidFill>
                <a:latin typeface="Nunito" pitchFamily="34" charset="0"/>
                <a:ea typeface="Nunito" pitchFamily="34" charset="-122"/>
                <a:cs typeface="Nunito" pitchFamily="34" charset="-120"/>
              </a:rPr>
              <a:t>Grid Search and Random Search</a:t>
            </a:r>
            <a:endParaRPr lang="en-US" sz="1531" dirty="0"/>
          </a:p>
        </p:txBody>
      </p:sp>
      <p:sp>
        <p:nvSpPr>
          <p:cNvPr id="15" name="Text 12"/>
          <p:cNvSpPr/>
          <p:nvPr/>
        </p:nvSpPr>
        <p:spPr>
          <a:xfrm>
            <a:off x="8170664" y="3223022"/>
            <a:ext cx="2621280" cy="994886"/>
          </a:xfrm>
          <a:prstGeom prst="rect">
            <a:avLst/>
          </a:prstGeom>
          <a:noFill/>
          <a:ln/>
        </p:spPr>
        <p:txBody>
          <a:bodyPr wrap="square" rtlCol="0" anchor="t"/>
          <a:lstStyle/>
          <a:p>
            <a:pPr marL="0" indent="0" algn="l">
              <a:lnSpc>
                <a:spcPts val="1960"/>
              </a:lnSpc>
              <a:buNone/>
            </a:pPr>
            <a:r>
              <a:rPr lang="en-US" sz="1225" dirty="0">
                <a:solidFill>
                  <a:srgbClr val="00002E"/>
                </a:solidFill>
                <a:latin typeface="PT Sans" pitchFamily="34" charset="0"/>
                <a:ea typeface="PT Sans" pitchFamily="34" charset="-122"/>
                <a:cs typeface="PT Sans" pitchFamily="34" charset="-120"/>
              </a:rPr>
              <a:t>Systematic techniques to explore the hyperparameter space and find the optimal configuration for your deep learning model.</a:t>
            </a:r>
            <a:endParaRPr lang="en-US" sz="1225" dirty="0"/>
          </a:p>
        </p:txBody>
      </p:sp>
      <p:sp>
        <p:nvSpPr>
          <p:cNvPr id="16" name="Shape 13"/>
          <p:cNvSpPr/>
          <p:nvPr/>
        </p:nvSpPr>
        <p:spPr>
          <a:xfrm>
            <a:off x="6595884" y="4043660"/>
            <a:ext cx="544354" cy="19407"/>
          </a:xfrm>
          <a:prstGeom prst="rect">
            <a:avLst/>
          </a:prstGeom>
          <a:solidFill>
            <a:srgbClr val="AD1F96"/>
          </a:solidFill>
          <a:ln/>
        </p:spPr>
        <p:txBody>
          <a:bodyPr/>
          <a:lstStyle/>
          <a:p>
            <a:endParaRPr lang="en-US"/>
          </a:p>
        </p:txBody>
      </p:sp>
      <p:sp>
        <p:nvSpPr>
          <p:cNvPr id="17" name="Shape 14"/>
          <p:cNvSpPr/>
          <p:nvPr/>
        </p:nvSpPr>
        <p:spPr>
          <a:xfrm>
            <a:off x="7140238" y="3878461"/>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18" name="Text 15"/>
          <p:cNvSpPr/>
          <p:nvPr/>
        </p:nvSpPr>
        <p:spPr>
          <a:xfrm>
            <a:off x="7245132" y="3907512"/>
            <a:ext cx="140018" cy="291703"/>
          </a:xfrm>
          <a:prstGeom prst="rect">
            <a:avLst/>
          </a:prstGeom>
          <a:noFill/>
          <a:ln/>
        </p:spPr>
        <p:txBody>
          <a:bodyPr wrap="none" rtlCol="0" anchor="t"/>
          <a:lstStyle/>
          <a:p>
            <a:pPr marL="0" indent="0" algn="ctr">
              <a:lnSpc>
                <a:spcPts val="2296"/>
              </a:lnSpc>
              <a:buNone/>
            </a:pPr>
            <a:r>
              <a:rPr lang="en-US" sz="1837" b="1" dirty="0">
                <a:solidFill>
                  <a:srgbClr val="AD1F96"/>
                </a:solidFill>
                <a:latin typeface="Nunito" pitchFamily="34" charset="0"/>
                <a:ea typeface="Nunito" pitchFamily="34" charset="-122"/>
                <a:cs typeface="Nunito" pitchFamily="34" charset="-120"/>
              </a:rPr>
              <a:t>3</a:t>
            </a:r>
            <a:endParaRPr lang="en-US" sz="1837" dirty="0"/>
          </a:p>
        </p:txBody>
      </p:sp>
      <p:sp>
        <p:nvSpPr>
          <p:cNvPr id="19" name="Text 16"/>
          <p:cNvSpPr/>
          <p:nvPr/>
        </p:nvSpPr>
        <p:spPr>
          <a:xfrm>
            <a:off x="4475559" y="3912513"/>
            <a:ext cx="1984177" cy="243007"/>
          </a:xfrm>
          <a:prstGeom prst="rect">
            <a:avLst/>
          </a:prstGeom>
          <a:noFill/>
          <a:ln/>
        </p:spPr>
        <p:txBody>
          <a:bodyPr wrap="none" rtlCol="0" anchor="t"/>
          <a:lstStyle/>
          <a:p>
            <a:pPr marL="0" indent="0" algn="r">
              <a:lnSpc>
                <a:spcPts val="1914"/>
              </a:lnSpc>
              <a:buNone/>
            </a:pPr>
            <a:r>
              <a:rPr lang="en-US" sz="1531" b="1" dirty="0">
                <a:solidFill>
                  <a:srgbClr val="AD1F96"/>
                </a:solidFill>
                <a:latin typeface="Nunito" pitchFamily="34" charset="0"/>
                <a:ea typeface="Nunito" pitchFamily="34" charset="-122"/>
                <a:cs typeface="Nunito" pitchFamily="34" charset="-120"/>
              </a:rPr>
              <a:t>Bayesian Optimization</a:t>
            </a:r>
            <a:endParaRPr lang="en-US" sz="1531" dirty="0"/>
          </a:p>
        </p:txBody>
      </p:sp>
      <p:sp>
        <p:nvSpPr>
          <p:cNvPr id="20" name="Text 17"/>
          <p:cNvSpPr/>
          <p:nvPr/>
        </p:nvSpPr>
        <p:spPr>
          <a:xfrm>
            <a:off x="3838456" y="4248745"/>
            <a:ext cx="2621280" cy="994886"/>
          </a:xfrm>
          <a:prstGeom prst="rect">
            <a:avLst/>
          </a:prstGeom>
          <a:noFill/>
          <a:ln/>
        </p:spPr>
        <p:txBody>
          <a:bodyPr wrap="square" rtlCol="0" anchor="t"/>
          <a:lstStyle/>
          <a:p>
            <a:pPr marL="0" indent="0" algn="r">
              <a:lnSpc>
                <a:spcPts val="1960"/>
              </a:lnSpc>
              <a:buNone/>
            </a:pPr>
            <a:r>
              <a:rPr lang="en-US" sz="1225" dirty="0">
                <a:solidFill>
                  <a:srgbClr val="00002E"/>
                </a:solidFill>
                <a:latin typeface="PT Sans" pitchFamily="34" charset="0"/>
                <a:ea typeface="PT Sans" pitchFamily="34" charset="-122"/>
                <a:cs typeface="PT Sans" pitchFamily="34" charset="-120"/>
              </a:rPr>
              <a:t>A more efficient approach that uses probabilistic modeling to intelligently navigate the hyperparameter space and converge on the best settings.</a:t>
            </a:r>
            <a:endParaRPr lang="en-US" sz="1225" dirty="0"/>
          </a:p>
        </p:txBody>
      </p:sp>
      <p:sp>
        <p:nvSpPr>
          <p:cNvPr id="21" name="Shape 18"/>
          <p:cNvSpPr/>
          <p:nvPr/>
        </p:nvSpPr>
        <p:spPr>
          <a:xfrm>
            <a:off x="7490162" y="5064026"/>
            <a:ext cx="544354" cy="19407"/>
          </a:xfrm>
          <a:prstGeom prst="rect">
            <a:avLst/>
          </a:prstGeom>
          <a:solidFill>
            <a:srgbClr val="2D4DF2"/>
          </a:solidFill>
          <a:ln/>
        </p:spPr>
        <p:txBody>
          <a:bodyPr/>
          <a:lstStyle/>
          <a:p>
            <a:endParaRPr lang="en-US"/>
          </a:p>
        </p:txBody>
      </p:sp>
      <p:sp>
        <p:nvSpPr>
          <p:cNvPr id="22" name="Shape 19"/>
          <p:cNvSpPr/>
          <p:nvPr/>
        </p:nvSpPr>
        <p:spPr>
          <a:xfrm>
            <a:off x="7140238" y="4898827"/>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23" name="Text 20"/>
          <p:cNvSpPr/>
          <p:nvPr/>
        </p:nvSpPr>
        <p:spPr>
          <a:xfrm>
            <a:off x="7245132" y="4927878"/>
            <a:ext cx="140018" cy="291703"/>
          </a:xfrm>
          <a:prstGeom prst="rect">
            <a:avLst/>
          </a:prstGeom>
          <a:noFill/>
          <a:ln/>
        </p:spPr>
        <p:txBody>
          <a:bodyPr wrap="none" rtlCol="0" anchor="t"/>
          <a:lstStyle/>
          <a:p>
            <a:pPr marL="0" indent="0" algn="ctr">
              <a:lnSpc>
                <a:spcPts val="2296"/>
              </a:lnSpc>
              <a:buNone/>
            </a:pPr>
            <a:r>
              <a:rPr lang="en-US" sz="1837" b="1" dirty="0">
                <a:solidFill>
                  <a:srgbClr val="2D4DF2"/>
                </a:solidFill>
                <a:latin typeface="Nunito" pitchFamily="34" charset="0"/>
                <a:ea typeface="Nunito" pitchFamily="34" charset="-122"/>
                <a:cs typeface="Nunito" pitchFamily="34" charset="-120"/>
              </a:rPr>
              <a:t>4</a:t>
            </a:r>
            <a:endParaRPr lang="en-US" sz="1837" dirty="0"/>
          </a:p>
        </p:txBody>
      </p:sp>
      <p:sp>
        <p:nvSpPr>
          <p:cNvPr id="24" name="Text 21"/>
          <p:cNvSpPr/>
          <p:nvPr/>
        </p:nvSpPr>
        <p:spPr>
          <a:xfrm>
            <a:off x="8170664" y="4932878"/>
            <a:ext cx="1944172" cy="243007"/>
          </a:xfrm>
          <a:prstGeom prst="rect">
            <a:avLst/>
          </a:prstGeom>
          <a:noFill/>
          <a:ln/>
        </p:spPr>
        <p:txBody>
          <a:bodyPr wrap="none" rtlCol="0" anchor="t"/>
          <a:lstStyle/>
          <a:p>
            <a:pPr marL="0" indent="0" algn="l">
              <a:lnSpc>
                <a:spcPts val="1914"/>
              </a:lnSpc>
              <a:buNone/>
            </a:pPr>
            <a:r>
              <a:rPr lang="en-US" sz="1531" b="1" dirty="0">
                <a:solidFill>
                  <a:srgbClr val="2D4DF2"/>
                </a:solidFill>
                <a:latin typeface="Nunito" pitchFamily="34" charset="0"/>
                <a:ea typeface="Nunito" pitchFamily="34" charset="-122"/>
                <a:cs typeface="Nunito" pitchFamily="34" charset="-120"/>
              </a:rPr>
              <a:t>Manual Search</a:t>
            </a:r>
            <a:endParaRPr lang="en-US" sz="1531" dirty="0"/>
          </a:p>
        </p:txBody>
      </p:sp>
      <p:sp>
        <p:nvSpPr>
          <p:cNvPr id="25" name="Text 22"/>
          <p:cNvSpPr/>
          <p:nvPr/>
        </p:nvSpPr>
        <p:spPr>
          <a:xfrm>
            <a:off x="8170664" y="5269111"/>
            <a:ext cx="2621280" cy="994886"/>
          </a:xfrm>
          <a:prstGeom prst="rect">
            <a:avLst/>
          </a:prstGeom>
          <a:noFill/>
          <a:ln/>
        </p:spPr>
        <p:txBody>
          <a:bodyPr wrap="square" rtlCol="0" anchor="t"/>
          <a:lstStyle/>
          <a:p>
            <a:pPr marL="0" indent="0" algn="l">
              <a:lnSpc>
                <a:spcPts val="1960"/>
              </a:lnSpc>
              <a:buNone/>
            </a:pPr>
            <a:r>
              <a:rPr lang="en-US" sz="1225" dirty="0">
                <a:solidFill>
                  <a:srgbClr val="00002E"/>
                </a:solidFill>
                <a:latin typeface="PT Sans" pitchFamily="34" charset="0"/>
                <a:ea typeface="PT Sans" pitchFamily="34" charset="-122"/>
                <a:cs typeface="PT Sans" pitchFamily="34" charset="-120"/>
              </a:rPr>
              <a:t>A trial-and-error approach where hyperparameters are manually adjusted to find the best combination for your deep learning model.</a:t>
            </a:r>
            <a:endParaRPr lang="en-US" sz="1225" dirty="0"/>
          </a:p>
        </p:txBody>
      </p:sp>
      <p:sp>
        <p:nvSpPr>
          <p:cNvPr id="26" name="Shape 23"/>
          <p:cNvSpPr/>
          <p:nvPr/>
        </p:nvSpPr>
        <p:spPr>
          <a:xfrm>
            <a:off x="6595884" y="5962829"/>
            <a:ext cx="544354" cy="19407"/>
          </a:xfrm>
          <a:prstGeom prst="rect">
            <a:avLst/>
          </a:prstGeom>
          <a:solidFill>
            <a:srgbClr val="015F98"/>
          </a:solidFill>
          <a:ln/>
        </p:spPr>
        <p:txBody>
          <a:bodyPr/>
          <a:lstStyle/>
          <a:p>
            <a:endParaRPr lang="en-US"/>
          </a:p>
        </p:txBody>
      </p:sp>
      <p:sp>
        <p:nvSpPr>
          <p:cNvPr id="27" name="Shape 24"/>
          <p:cNvSpPr/>
          <p:nvPr/>
        </p:nvSpPr>
        <p:spPr>
          <a:xfrm>
            <a:off x="7140238" y="5797629"/>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28" name="Text 25"/>
          <p:cNvSpPr/>
          <p:nvPr/>
        </p:nvSpPr>
        <p:spPr>
          <a:xfrm>
            <a:off x="7245132" y="5826681"/>
            <a:ext cx="140018" cy="291703"/>
          </a:xfrm>
          <a:prstGeom prst="rect">
            <a:avLst/>
          </a:prstGeom>
          <a:noFill/>
          <a:ln/>
        </p:spPr>
        <p:txBody>
          <a:bodyPr wrap="none" rtlCol="0" anchor="t"/>
          <a:lstStyle/>
          <a:p>
            <a:pPr marL="0" indent="0" algn="ctr">
              <a:lnSpc>
                <a:spcPts val="2296"/>
              </a:lnSpc>
              <a:buNone/>
            </a:pPr>
            <a:r>
              <a:rPr lang="en-US" sz="1837" b="1" dirty="0">
                <a:solidFill>
                  <a:srgbClr val="015F98"/>
                </a:solidFill>
                <a:latin typeface="Nunito" pitchFamily="34" charset="0"/>
                <a:ea typeface="Nunito" pitchFamily="34" charset="-122"/>
                <a:cs typeface="Nunito" pitchFamily="34" charset="-120"/>
              </a:rPr>
              <a:t>5</a:t>
            </a:r>
            <a:endParaRPr lang="en-US" sz="1837" dirty="0"/>
          </a:p>
        </p:txBody>
      </p:sp>
      <p:sp>
        <p:nvSpPr>
          <p:cNvPr id="29" name="Text 26"/>
          <p:cNvSpPr/>
          <p:nvPr/>
        </p:nvSpPr>
        <p:spPr>
          <a:xfrm>
            <a:off x="4515564" y="5831681"/>
            <a:ext cx="1944172" cy="243007"/>
          </a:xfrm>
          <a:prstGeom prst="rect">
            <a:avLst/>
          </a:prstGeom>
          <a:noFill/>
          <a:ln/>
        </p:spPr>
        <p:txBody>
          <a:bodyPr wrap="none" rtlCol="0" anchor="t"/>
          <a:lstStyle/>
          <a:p>
            <a:pPr marL="0" indent="0" algn="r">
              <a:lnSpc>
                <a:spcPts val="1914"/>
              </a:lnSpc>
              <a:buNone/>
            </a:pPr>
            <a:r>
              <a:rPr lang="en-US" sz="1531" b="1" dirty="0">
                <a:solidFill>
                  <a:srgbClr val="015F98"/>
                </a:solidFill>
                <a:latin typeface="Nunito" pitchFamily="34" charset="0"/>
                <a:ea typeface="Nunito" pitchFamily="34" charset="-122"/>
                <a:cs typeface="Nunito" pitchFamily="34" charset="-120"/>
              </a:rPr>
              <a:t>Genetic Algorithms</a:t>
            </a:r>
            <a:endParaRPr lang="en-US" sz="1531" dirty="0"/>
          </a:p>
        </p:txBody>
      </p:sp>
      <p:sp>
        <p:nvSpPr>
          <p:cNvPr id="30" name="Text 27"/>
          <p:cNvSpPr/>
          <p:nvPr/>
        </p:nvSpPr>
        <p:spPr>
          <a:xfrm>
            <a:off x="3838456" y="6167914"/>
            <a:ext cx="2621280" cy="994886"/>
          </a:xfrm>
          <a:prstGeom prst="rect">
            <a:avLst/>
          </a:prstGeom>
          <a:noFill/>
          <a:ln/>
        </p:spPr>
        <p:txBody>
          <a:bodyPr wrap="square" rtlCol="0" anchor="t"/>
          <a:lstStyle/>
          <a:p>
            <a:pPr marL="0" indent="0" algn="r">
              <a:lnSpc>
                <a:spcPts val="1960"/>
              </a:lnSpc>
              <a:buNone/>
            </a:pPr>
            <a:r>
              <a:rPr lang="en-US" sz="1225" dirty="0">
                <a:solidFill>
                  <a:srgbClr val="00002E"/>
                </a:solidFill>
                <a:latin typeface="PT Sans" pitchFamily="34" charset="0"/>
                <a:ea typeface="PT Sans" pitchFamily="34" charset="-122"/>
                <a:cs typeface="PT Sans" pitchFamily="34" charset="-120"/>
              </a:rPr>
              <a:t>Optimization algorithms inspired by the process of natural selection, where potential solutions evolve over time to find the best hyperparameter settings.</a:t>
            </a:r>
            <a:endParaRPr lang="en-US" sz="1225" dirty="0"/>
          </a:p>
        </p:txBody>
      </p:sp>
      <p:sp>
        <p:nvSpPr>
          <p:cNvPr id="31" name="Shape 28"/>
          <p:cNvSpPr/>
          <p:nvPr/>
        </p:nvSpPr>
        <p:spPr>
          <a:xfrm>
            <a:off x="7490162" y="6861631"/>
            <a:ext cx="544354" cy="19407"/>
          </a:xfrm>
          <a:prstGeom prst="rect">
            <a:avLst/>
          </a:prstGeom>
          <a:solidFill>
            <a:srgbClr val="AD1F96"/>
          </a:solidFill>
          <a:ln/>
        </p:spPr>
        <p:txBody>
          <a:bodyPr/>
          <a:lstStyle/>
          <a:p>
            <a:endParaRPr lang="en-US"/>
          </a:p>
        </p:txBody>
      </p:sp>
      <p:sp>
        <p:nvSpPr>
          <p:cNvPr id="32" name="Shape 29"/>
          <p:cNvSpPr/>
          <p:nvPr/>
        </p:nvSpPr>
        <p:spPr>
          <a:xfrm>
            <a:off x="7140238" y="6696432"/>
            <a:ext cx="349925" cy="349925"/>
          </a:xfrm>
          <a:prstGeom prst="roundRect">
            <a:avLst>
              <a:gd name="adj" fmla="val 80009"/>
            </a:avLst>
          </a:prstGeom>
          <a:solidFill>
            <a:srgbClr val="F3F3FF"/>
          </a:solidFill>
          <a:ln w="15240">
            <a:solidFill>
              <a:srgbClr val="00002E"/>
            </a:solidFill>
            <a:prstDash val="solid"/>
          </a:ln>
        </p:spPr>
        <p:txBody>
          <a:bodyPr/>
          <a:lstStyle/>
          <a:p>
            <a:endParaRPr lang="en-US"/>
          </a:p>
        </p:txBody>
      </p:sp>
      <p:sp>
        <p:nvSpPr>
          <p:cNvPr id="33" name="Text 30"/>
          <p:cNvSpPr/>
          <p:nvPr/>
        </p:nvSpPr>
        <p:spPr>
          <a:xfrm>
            <a:off x="7245132" y="6725483"/>
            <a:ext cx="140018" cy="291703"/>
          </a:xfrm>
          <a:prstGeom prst="rect">
            <a:avLst/>
          </a:prstGeom>
          <a:noFill/>
          <a:ln/>
        </p:spPr>
        <p:txBody>
          <a:bodyPr wrap="none" rtlCol="0" anchor="t"/>
          <a:lstStyle/>
          <a:p>
            <a:pPr marL="0" indent="0" algn="ctr">
              <a:lnSpc>
                <a:spcPts val="2296"/>
              </a:lnSpc>
              <a:buNone/>
            </a:pPr>
            <a:r>
              <a:rPr lang="en-US" sz="1837" b="1" dirty="0">
                <a:solidFill>
                  <a:srgbClr val="AD1F96"/>
                </a:solidFill>
                <a:latin typeface="Nunito" pitchFamily="34" charset="0"/>
                <a:ea typeface="Nunito" pitchFamily="34" charset="-122"/>
                <a:cs typeface="Nunito" pitchFamily="34" charset="-120"/>
              </a:rPr>
              <a:t>6</a:t>
            </a:r>
            <a:endParaRPr lang="en-US" sz="1837" dirty="0"/>
          </a:p>
        </p:txBody>
      </p:sp>
      <p:sp>
        <p:nvSpPr>
          <p:cNvPr id="34" name="Text 31"/>
          <p:cNvSpPr/>
          <p:nvPr/>
        </p:nvSpPr>
        <p:spPr>
          <a:xfrm>
            <a:off x="8170664" y="6730484"/>
            <a:ext cx="2586157" cy="243007"/>
          </a:xfrm>
          <a:prstGeom prst="rect">
            <a:avLst/>
          </a:prstGeom>
          <a:noFill/>
          <a:ln/>
        </p:spPr>
        <p:txBody>
          <a:bodyPr wrap="none" rtlCol="0" anchor="t"/>
          <a:lstStyle/>
          <a:p>
            <a:pPr marL="0" indent="0" algn="l">
              <a:lnSpc>
                <a:spcPts val="1914"/>
              </a:lnSpc>
              <a:buNone/>
            </a:pPr>
            <a:r>
              <a:rPr lang="en-US" sz="1531" b="1" dirty="0">
                <a:solidFill>
                  <a:srgbClr val="AD1F96"/>
                </a:solidFill>
                <a:latin typeface="Nunito" pitchFamily="34" charset="0"/>
                <a:ea typeface="Nunito" pitchFamily="34" charset="-122"/>
                <a:cs typeface="Nunito" pitchFamily="34" charset="-120"/>
              </a:rPr>
              <a:t>Gradient-Based Optimization</a:t>
            </a:r>
            <a:endParaRPr lang="en-US" sz="1531" dirty="0"/>
          </a:p>
        </p:txBody>
      </p:sp>
      <p:sp>
        <p:nvSpPr>
          <p:cNvPr id="35" name="Text 32"/>
          <p:cNvSpPr/>
          <p:nvPr/>
        </p:nvSpPr>
        <p:spPr>
          <a:xfrm>
            <a:off x="8170664" y="7066717"/>
            <a:ext cx="2621280" cy="994886"/>
          </a:xfrm>
          <a:prstGeom prst="rect">
            <a:avLst/>
          </a:prstGeom>
          <a:noFill/>
          <a:ln/>
        </p:spPr>
        <p:txBody>
          <a:bodyPr wrap="square" rtlCol="0" anchor="t"/>
          <a:lstStyle/>
          <a:p>
            <a:pPr marL="0" indent="0" algn="l">
              <a:lnSpc>
                <a:spcPts val="1960"/>
              </a:lnSpc>
              <a:buNone/>
            </a:pPr>
            <a:r>
              <a:rPr lang="en-US" sz="1225" dirty="0">
                <a:solidFill>
                  <a:srgbClr val="00002E"/>
                </a:solidFill>
                <a:latin typeface="PT Sans" pitchFamily="34" charset="0"/>
                <a:ea typeface="PT Sans" pitchFamily="34" charset="-122"/>
                <a:cs typeface="PT Sans" pitchFamily="34" charset="-120"/>
              </a:rPr>
              <a:t>Methods that utilize the gradient of the loss function with respect to the hyperparameters to iteratively update and optimize the model.</a:t>
            </a:r>
            <a:endParaRPr lang="en-US" sz="12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935236"/>
            <a:ext cx="869132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Transfer Learning and Fine-Tuning</a:t>
            </a:r>
            <a:endParaRPr lang="en-US" sz="4374" dirty="0"/>
          </a:p>
        </p:txBody>
      </p:sp>
      <p:sp>
        <p:nvSpPr>
          <p:cNvPr id="5" name="Shape 2"/>
          <p:cNvSpPr/>
          <p:nvPr/>
        </p:nvSpPr>
        <p:spPr>
          <a:xfrm>
            <a:off x="2348389" y="2247543"/>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289215"/>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323862"/>
            <a:ext cx="3947993"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Leveraging Pre-Trained Models</a:t>
            </a:r>
            <a:endParaRPr lang="en-US" sz="2187" dirty="0"/>
          </a:p>
        </p:txBody>
      </p:sp>
      <p:sp>
        <p:nvSpPr>
          <p:cNvPr id="8" name="Text 5"/>
          <p:cNvSpPr/>
          <p:nvPr/>
        </p:nvSpPr>
        <p:spPr>
          <a:xfrm>
            <a:off x="3070503" y="2804279"/>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Transfer learning allows you to use pre-trained deep learning models as a starting point, saving time and resources on training from scratch.</a:t>
            </a:r>
            <a:endParaRPr lang="en-US" sz="1750" dirty="0"/>
          </a:p>
        </p:txBody>
      </p:sp>
      <p:sp>
        <p:nvSpPr>
          <p:cNvPr id="9" name="Shape 6"/>
          <p:cNvSpPr/>
          <p:nvPr/>
        </p:nvSpPr>
        <p:spPr>
          <a:xfrm>
            <a:off x="7426285" y="2247543"/>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289215"/>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323862"/>
            <a:ext cx="4133612"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Fine-Tuning for Domain-Specific Performance</a:t>
            </a:r>
            <a:endParaRPr lang="en-US" sz="2187" dirty="0"/>
          </a:p>
        </p:txBody>
      </p:sp>
      <p:sp>
        <p:nvSpPr>
          <p:cNvPr id="12" name="Text 9"/>
          <p:cNvSpPr/>
          <p:nvPr/>
        </p:nvSpPr>
        <p:spPr>
          <a:xfrm>
            <a:off x="8148399" y="3151465"/>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fine-tuning the pre-trained model with your own dataset, you can adapt it to perform better on your specific problem or domain.</a:t>
            </a:r>
            <a:endParaRPr lang="en-US" sz="1750" dirty="0"/>
          </a:p>
        </p:txBody>
      </p:sp>
      <p:sp>
        <p:nvSpPr>
          <p:cNvPr id="13" name="Shape 10"/>
          <p:cNvSpPr/>
          <p:nvPr/>
        </p:nvSpPr>
        <p:spPr>
          <a:xfrm>
            <a:off x="2348389" y="496883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010507"/>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045154"/>
            <a:ext cx="3828098"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Reducing Training Data Needs</a:t>
            </a:r>
            <a:endParaRPr lang="en-US" sz="2187" dirty="0"/>
          </a:p>
        </p:txBody>
      </p:sp>
      <p:sp>
        <p:nvSpPr>
          <p:cNvPr id="16" name="Text 13"/>
          <p:cNvSpPr/>
          <p:nvPr/>
        </p:nvSpPr>
        <p:spPr>
          <a:xfrm>
            <a:off x="3070503" y="5525572"/>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Transfer learning can significantly reduce the amount of training data required, as the model has already learned general features from a large dataset.</a:t>
            </a:r>
            <a:endParaRPr lang="en-US" sz="1750" dirty="0"/>
          </a:p>
        </p:txBody>
      </p:sp>
      <p:sp>
        <p:nvSpPr>
          <p:cNvPr id="17" name="Shape 14"/>
          <p:cNvSpPr/>
          <p:nvPr/>
        </p:nvSpPr>
        <p:spPr>
          <a:xfrm>
            <a:off x="7426285" y="496883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045154"/>
            <a:ext cx="4133612"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Accelerating Model Development</a:t>
            </a:r>
            <a:endParaRPr lang="en-US" sz="2187" dirty="0"/>
          </a:p>
        </p:txBody>
      </p:sp>
      <p:sp>
        <p:nvSpPr>
          <p:cNvPr id="20" name="Text 17"/>
          <p:cNvSpPr/>
          <p:nvPr/>
        </p:nvSpPr>
        <p:spPr>
          <a:xfrm>
            <a:off x="8148399" y="5872758"/>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Leveraging transfer learning allows you to quickly prototype and iterate on deep learning models, speeding up the development process.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97474"/>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Problem Statement</a:t>
            </a:r>
            <a:endParaRPr lang="en-US" sz="4374" dirty="0"/>
          </a:p>
        </p:txBody>
      </p:sp>
      <p:sp>
        <p:nvSpPr>
          <p:cNvPr id="6" name="Shape 2"/>
          <p:cNvSpPr/>
          <p:nvPr/>
        </p:nvSpPr>
        <p:spPr>
          <a:xfrm>
            <a:off x="833199" y="2898696"/>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7" name="Text 3"/>
          <p:cNvSpPr/>
          <p:nvPr/>
        </p:nvSpPr>
        <p:spPr>
          <a:xfrm>
            <a:off x="983099" y="2940367"/>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1555313" y="2975015"/>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Timely Detection</a:t>
            </a:r>
            <a:endParaRPr lang="en-US" sz="2187" dirty="0"/>
          </a:p>
        </p:txBody>
      </p:sp>
      <p:sp>
        <p:nvSpPr>
          <p:cNvPr id="9" name="Text 5"/>
          <p:cNvSpPr/>
          <p:nvPr/>
        </p:nvSpPr>
        <p:spPr>
          <a:xfrm>
            <a:off x="1555313" y="3455432"/>
            <a:ext cx="38200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Accurate and timely detection of ocular diseases is crucial for effective treatment and management.</a:t>
            </a:r>
            <a:endParaRPr lang="en-US" sz="1750" dirty="0"/>
          </a:p>
        </p:txBody>
      </p:sp>
      <p:sp>
        <p:nvSpPr>
          <p:cNvPr id="10" name="Shape 6"/>
          <p:cNvSpPr/>
          <p:nvPr/>
        </p:nvSpPr>
        <p:spPr>
          <a:xfrm>
            <a:off x="5597485" y="2898696"/>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1" name="Text 7"/>
          <p:cNvSpPr/>
          <p:nvPr/>
        </p:nvSpPr>
        <p:spPr>
          <a:xfrm>
            <a:off x="5747385" y="2940367"/>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6319599" y="2975015"/>
            <a:ext cx="3820001"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Manual Examination Challenges</a:t>
            </a:r>
            <a:endParaRPr lang="en-US" sz="2187" dirty="0"/>
          </a:p>
        </p:txBody>
      </p:sp>
      <p:sp>
        <p:nvSpPr>
          <p:cNvPr id="13" name="Text 9"/>
          <p:cNvSpPr/>
          <p:nvPr/>
        </p:nvSpPr>
        <p:spPr>
          <a:xfrm>
            <a:off x="6319599" y="3802618"/>
            <a:ext cx="38200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Manual examination of eye images can be time-consuming and prone to subjective interpretation.</a:t>
            </a:r>
            <a:endParaRPr lang="en-US" sz="1750" dirty="0"/>
          </a:p>
        </p:txBody>
      </p:sp>
      <p:sp>
        <p:nvSpPr>
          <p:cNvPr id="14" name="Shape 10"/>
          <p:cNvSpPr/>
          <p:nvPr/>
        </p:nvSpPr>
        <p:spPr>
          <a:xfrm>
            <a:off x="833199" y="526458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5" name="Text 11"/>
          <p:cNvSpPr/>
          <p:nvPr/>
        </p:nvSpPr>
        <p:spPr>
          <a:xfrm>
            <a:off x="983099" y="5306258"/>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6" name="Text 12"/>
          <p:cNvSpPr/>
          <p:nvPr/>
        </p:nvSpPr>
        <p:spPr>
          <a:xfrm>
            <a:off x="1555313" y="5340906"/>
            <a:ext cx="277749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Need for Automation</a:t>
            </a:r>
            <a:endParaRPr lang="en-US" sz="2187" dirty="0"/>
          </a:p>
        </p:txBody>
      </p:sp>
      <p:sp>
        <p:nvSpPr>
          <p:cNvPr id="17" name="Text 13"/>
          <p:cNvSpPr/>
          <p:nvPr/>
        </p:nvSpPr>
        <p:spPr>
          <a:xfrm>
            <a:off x="1555313" y="5821323"/>
            <a:ext cx="8584287" cy="1248217"/>
          </a:xfrm>
          <a:prstGeom prst="rect">
            <a:avLst/>
          </a:prstGeom>
          <a:noFill/>
          <a:ln/>
        </p:spPr>
        <p:txBody>
          <a:bodyPr wrap="square" rtlCol="0" anchor="t"/>
          <a:lstStyle/>
          <a:p>
            <a:pPr marL="0" indent="0">
              <a:lnSpc>
                <a:spcPts val="2799"/>
              </a:lnSpc>
              <a:buNone/>
            </a:pPr>
            <a:r>
              <a:rPr lang="en-US" sz="1750" dirty="0"/>
              <a:t>Automated systems streamline diagnosis workflows, leveraging data analysis and pattern recognition to enhance accuracy. By reducing manual errors and expediting the diagnostic process, they optimize patient care and resource utilization.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3F3FF">
              <a:alpha val="75000"/>
            </a:srgbClr>
          </a:solidFill>
          <a:ln/>
        </p:spPr>
        <p:txBody>
          <a:bodyPr/>
          <a:lstStyle/>
          <a:p>
            <a:endParaRPr lang="en-US"/>
          </a:p>
        </p:txBody>
      </p:sp>
      <p:sp>
        <p:nvSpPr>
          <p:cNvPr id="4" name="Text 1"/>
          <p:cNvSpPr/>
          <p:nvPr/>
        </p:nvSpPr>
        <p:spPr>
          <a:xfrm>
            <a:off x="2900243" y="543044"/>
            <a:ext cx="8829794" cy="1234202"/>
          </a:xfrm>
          <a:prstGeom prst="rect">
            <a:avLst/>
          </a:prstGeom>
          <a:noFill/>
          <a:ln/>
        </p:spPr>
        <p:txBody>
          <a:bodyPr wrap="square" rtlCol="0" anchor="t"/>
          <a:lstStyle/>
          <a:p>
            <a:pPr marL="0" indent="0">
              <a:lnSpc>
                <a:spcPts val="4860"/>
              </a:lnSpc>
              <a:buNone/>
            </a:pPr>
            <a:r>
              <a:rPr lang="en-US" sz="3888" b="1" dirty="0">
                <a:solidFill>
                  <a:srgbClr val="00002E"/>
                </a:solidFill>
                <a:latin typeface="Nunito" pitchFamily="34" charset="0"/>
                <a:ea typeface="Nunito" pitchFamily="34" charset="-122"/>
                <a:cs typeface="Nunito" pitchFamily="34" charset="-120"/>
              </a:rPr>
              <a:t>Training and Validation of Deep Learning Models</a:t>
            </a:r>
            <a:endParaRPr lang="en-US" sz="3888" dirty="0"/>
          </a:p>
        </p:txBody>
      </p:sp>
      <p:sp>
        <p:nvSpPr>
          <p:cNvPr id="5" name="Text 2"/>
          <p:cNvSpPr/>
          <p:nvPr/>
        </p:nvSpPr>
        <p:spPr>
          <a:xfrm>
            <a:off x="2900243"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Preparing the Dataset</a:t>
            </a:r>
            <a:endParaRPr lang="en-US" sz="1944" dirty="0"/>
          </a:p>
        </p:txBody>
      </p:sp>
      <p:sp>
        <p:nvSpPr>
          <p:cNvPr id="6" name="Text 3"/>
          <p:cNvSpPr/>
          <p:nvPr/>
        </p:nvSpPr>
        <p:spPr>
          <a:xfrm>
            <a:off x="2900243" y="3085505"/>
            <a:ext cx="1846064" cy="4423886"/>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Curate a comprehensive dataset of ocular disease images, ensuring balanced representation across different conditions. Preprocess the images by standardizing size, enhancing contrast, and normalizing pixel values to optimize model performance.</a:t>
            </a:r>
            <a:endParaRPr lang="en-US" sz="1555" dirty="0"/>
          </a:p>
        </p:txBody>
      </p:sp>
      <p:sp>
        <p:nvSpPr>
          <p:cNvPr id="7" name="Text 4"/>
          <p:cNvSpPr/>
          <p:nvPr/>
        </p:nvSpPr>
        <p:spPr>
          <a:xfrm>
            <a:off x="5235654"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Splitting the Data</a:t>
            </a:r>
            <a:endParaRPr lang="en-US" sz="1944" dirty="0"/>
          </a:p>
        </p:txBody>
      </p:sp>
      <p:sp>
        <p:nvSpPr>
          <p:cNvPr id="8" name="Text 5"/>
          <p:cNvSpPr/>
          <p:nvPr/>
        </p:nvSpPr>
        <p:spPr>
          <a:xfrm>
            <a:off x="5235654" y="308550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Divide the dataset into training, validation, and test sets to evaluate model performance objectively. Maintain a representative distribution of disease cases in each subset to avoid biased evaluation.</a:t>
            </a:r>
            <a:endParaRPr lang="en-US" sz="1555" dirty="0"/>
          </a:p>
        </p:txBody>
      </p:sp>
      <p:sp>
        <p:nvSpPr>
          <p:cNvPr id="9" name="Text 6"/>
          <p:cNvSpPr/>
          <p:nvPr/>
        </p:nvSpPr>
        <p:spPr>
          <a:xfrm>
            <a:off x="7571065"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Transfer Learning</a:t>
            </a:r>
            <a:endParaRPr lang="en-US" sz="1944" dirty="0"/>
          </a:p>
        </p:txBody>
      </p:sp>
      <p:sp>
        <p:nvSpPr>
          <p:cNvPr id="10" name="Text 7"/>
          <p:cNvSpPr/>
          <p:nvPr/>
        </p:nvSpPr>
        <p:spPr>
          <a:xfrm>
            <a:off x="7571065" y="3085505"/>
            <a:ext cx="1846064" cy="3791903"/>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Leverage pre-trained deep learning models, such as VGG-16, ResNet-50, or Inception-V3, as a starting point. Fine-tune the model parameters using the ocular disease dataset to adapt the model to the specific task.</a:t>
            </a:r>
            <a:endParaRPr lang="en-US" sz="1555" dirty="0"/>
          </a:p>
        </p:txBody>
      </p:sp>
      <p:sp>
        <p:nvSpPr>
          <p:cNvPr id="11" name="Text 8"/>
          <p:cNvSpPr/>
          <p:nvPr/>
        </p:nvSpPr>
        <p:spPr>
          <a:xfrm>
            <a:off x="9906476" y="2270879"/>
            <a:ext cx="1846064" cy="308610"/>
          </a:xfrm>
          <a:prstGeom prst="rect">
            <a:avLst/>
          </a:prstGeom>
          <a:noFill/>
          <a:ln/>
        </p:spPr>
        <p:txBody>
          <a:bodyPr wrap="non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Model Training</a:t>
            </a:r>
            <a:endParaRPr lang="en-US" sz="1944" dirty="0"/>
          </a:p>
        </p:txBody>
      </p:sp>
      <p:sp>
        <p:nvSpPr>
          <p:cNvPr id="12" name="Text 9"/>
          <p:cNvSpPr/>
          <p:nvPr/>
        </p:nvSpPr>
        <p:spPr>
          <a:xfrm>
            <a:off x="9906476" y="277689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Train the deep learning models using the training dataset, optimizing hyperparameters such as learning rate, batch size, and regularization techniques to achieve the best performance on the validation set.</a:t>
            </a:r>
            <a:endParaRPr lang="en-US" sz="155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000601"/>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Performance Evaluation of Deep Learning Algorithms</a:t>
            </a:r>
            <a:endParaRPr lang="en-US" sz="4374" dirty="0"/>
          </a:p>
        </p:txBody>
      </p:sp>
      <p:sp>
        <p:nvSpPr>
          <p:cNvPr id="5" name="Text 2"/>
          <p:cNvSpPr/>
          <p:nvPr/>
        </p:nvSpPr>
        <p:spPr>
          <a:xfrm>
            <a:off x="2348389" y="2833688"/>
            <a:ext cx="9933503"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To evaluate the performance of deep learning algorithms for ocular disease detection, key metrics such as accuracy, precision, recall, and F1-score will be analyzed. A comparison table will be presented to showcase the strengths and weaknesses of different models, including VGG-16, ResNet-50, and Inception-V3.</a:t>
            </a:r>
            <a:endParaRPr lang="en-US" sz="1750" dirty="0"/>
          </a:p>
        </p:txBody>
      </p:sp>
      <p:sp>
        <p:nvSpPr>
          <p:cNvPr id="6" name="Shape 3"/>
          <p:cNvSpPr/>
          <p:nvPr/>
        </p:nvSpPr>
        <p:spPr>
          <a:xfrm>
            <a:off x="2348389" y="4505206"/>
            <a:ext cx="9933503" cy="2723674"/>
          </a:xfrm>
          <a:prstGeom prst="roundRect">
            <a:avLst>
              <a:gd name="adj" fmla="val 14685"/>
            </a:avLst>
          </a:prstGeom>
          <a:solidFill>
            <a:srgbClr val="F3F3FF"/>
          </a:solidFill>
          <a:ln w="53340">
            <a:solidFill>
              <a:srgbClr val="DFDFEB"/>
            </a:solidFill>
            <a:prstDash val="solid"/>
          </a:ln>
        </p:spPr>
        <p:txBody>
          <a:bodyPr/>
          <a:lstStyle/>
          <a:p>
            <a:endParaRPr lang="en-US"/>
          </a:p>
        </p:txBody>
      </p:sp>
      <p:sp>
        <p:nvSpPr>
          <p:cNvPr id="7" name="Text 4"/>
          <p:cNvSpPr/>
          <p:nvPr/>
        </p:nvSpPr>
        <p:spPr>
          <a:xfrm>
            <a:off x="2623899"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Model</a:t>
            </a:r>
            <a:endParaRPr lang="en-US" sz="1750" dirty="0"/>
          </a:p>
        </p:txBody>
      </p:sp>
      <p:sp>
        <p:nvSpPr>
          <p:cNvPr id="8" name="Text 5"/>
          <p:cNvSpPr/>
          <p:nvPr/>
        </p:nvSpPr>
        <p:spPr>
          <a:xfrm>
            <a:off x="4593074"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Accuracy</a:t>
            </a:r>
            <a:endParaRPr lang="en-US" sz="1750" dirty="0"/>
          </a:p>
        </p:txBody>
      </p:sp>
      <p:sp>
        <p:nvSpPr>
          <p:cNvPr id="9" name="Text 6"/>
          <p:cNvSpPr/>
          <p:nvPr/>
        </p:nvSpPr>
        <p:spPr>
          <a:xfrm>
            <a:off x="6558439"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Precision</a:t>
            </a:r>
            <a:endParaRPr lang="en-US" sz="1750" dirty="0"/>
          </a:p>
        </p:txBody>
      </p:sp>
      <p:sp>
        <p:nvSpPr>
          <p:cNvPr id="10" name="Text 7"/>
          <p:cNvSpPr/>
          <p:nvPr/>
        </p:nvSpPr>
        <p:spPr>
          <a:xfrm>
            <a:off x="8523803"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Recall</a:t>
            </a:r>
            <a:endParaRPr lang="en-US" sz="1750" dirty="0"/>
          </a:p>
        </p:txBody>
      </p:sp>
      <p:sp>
        <p:nvSpPr>
          <p:cNvPr id="11" name="Text 8"/>
          <p:cNvSpPr/>
          <p:nvPr/>
        </p:nvSpPr>
        <p:spPr>
          <a:xfrm>
            <a:off x="10489168"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F1-Score</a:t>
            </a:r>
            <a:endParaRPr lang="en-US" sz="1750" dirty="0"/>
          </a:p>
        </p:txBody>
      </p:sp>
      <p:sp>
        <p:nvSpPr>
          <p:cNvPr id="12" name="Text 9"/>
          <p:cNvSpPr/>
          <p:nvPr/>
        </p:nvSpPr>
        <p:spPr>
          <a:xfrm>
            <a:off x="2623899"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VGG-16</a:t>
            </a:r>
            <a:endParaRPr lang="en-US" sz="1750" dirty="0"/>
          </a:p>
        </p:txBody>
      </p:sp>
      <p:sp>
        <p:nvSpPr>
          <p:cNvPr id="13" name="Text 10"/>
          <p:cNvSpPr/>
          <p:nvPr/>
        </p:nvSpPr>
        <p:spPr>
          <a:xfrm>
            <a:off x="4593074"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94.8%</a:t>
            </a:r>
            <a:endParaRPr lang="en-US" sz="1750" dirty="0"/>
          </a:p>
        </p:txBody>
      </p:sp>
      <p:sp>
        <p:nvSpPr>
          <p:cNvPr id="14" name="Text 11"/>
          <p:cNvSpPr/>
          <p:nvPr/>
        </p:nvSpPr>
        <p:spPr>
          <a:xfrm>
            <a:off x="6558439"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0.326</a:t>
            </a:r>
            <a:endParaRPr lang="en-US" sz="1750" dirty="0"/>
          </a:p>
        </p:txBody>
      </p:sp>
      <p:sp>
        <p:nvSpPr>
          <p:cNvPr id="15" name="Text 12"/>
          <p:cNvSpPr/>
          <p:nvPr/>
        </p:nvSpPr>
        <p:spPr>
          <a:xfrm>
            <a:off x="8523803"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0.325</a:t>
            </a:r>
            <a:endParaRPr lang="en-US" sz="1750" dirty="0"/>
          </a:p>
        </p:txBody>
      </p:sp>
      <p:sp>
        <p:nvSpPr>
          <p:cNvPr id="16" name="Text 13"/>
          <p:cNvSpPr/>
          <p:nvPr/>
        </p:nvSpPr>
        <p:spPr>
          <a:xfrm>
            <a:off x="10489168"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0.326</a:t>
            </a:r>
            <a:endParaRPr lang="en-US" sz="1750" dirty="0"/>
          </a:p>
        </p:txBody>
      </p:sp>
      <p:sp>
        <p:nvSpPr>
          <p:cNvPr id="17" name="Text 14"/>
          <p:cNvSpPr/>
          <p:nvPr/>
        </p:nvSpPr>
        <p:spPr>
          <a:xfrm>
            <a:off x="2623899"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a:t>
            </a:r>
            <a:endParaRPr lang="en-US" sz="1750" dirty="0"/>
          </a:p>
        </p:txBody>
      </p:sp>
      <p:sp>
        <p:nvSpPr>
          <p:cNvPr id="18" name="Text 15"/>
          <p:cNvSpPr/>
          <p:nvPr/>
        </p:nvSpPr>
        <p:spPr>
          <a:xfrm>
            <a:off x="4593074"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98.4%</a:t>
            </a:r>
            <a:endParaRPr lang="en-US" sz="1750" dirty="0"/>
          </a:p>
        </p:txBody>
      </p:sp>
      <p:sp>
        <p:nvSpPr>
          <p:cNvPr id="19" name="Text 16"/>
          <p:cNvSpPr/>
          <p:nvPr/>
        </p:nvSpPr>
        <p:spPr>
          <a:xfrm>
            <a:off x="6558439"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0.325</a:t>
            </a:r>
            <a:endParaRPr lang="en-US" sz="1750" dirty="0"/>
          </a:p>
        </p:txBody>
      </p:sp>
      <p:sp>
        <p:nvSpPr>
          <p:cNvPr id="20" name="Text 17"/>
          <p:cNvSpPr/>
          <p:nvPr/>
        </p:nvSpPr>
        <p:spPr>
          <a:xfrm>
            <a:off x="8523803"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0.325</a:t>
            </a:r>
            <a:endParaRPr lang="en-US" sz="1750" dirty="0"/>
          </a:p>
        </p:txBody>
      </p:sp>
      <p:sp>
        <p:nvSpPr>
          <p:cNvPr id="21" name="Text 18"/>
          <p:cNvSpPr/>
          <p:nvPr/>
        </p:nvSpPr>
        <p:spPr>
          <a:xfrm>
            <a:off x="10489168"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0.325</a:t>
            </a:r>
            <a:endParaRPr lang="en-US" sz="1750" dirty="0"/>
          </a:p>
        </p:txBody>
      </p:sp>
      <p:sp>
        <p:nvSpPr>
          <p:cNvPr id="22" name="Text 19"/>
          <p:cNvSpPr/>
          <p:nvPr/>
        </p:nvSpPr>
        <p:spPr>
          <a:xfrm>
            <a:off x="2623899"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a:t>
            </a:r>
            <a:endParaRPr lang="en-US" sz="1750" dirty="0"/>
          </a:p>
        </p:txBody>
      </p:sp>
      <p:sp>
        <p:nvSpPr>
          <p:cNvPr id="23" name="Text 20"/>
          <p:cNvSpPr/>
          <p:nvPr/>
        </p:nvSpPr>
        <p:spPr>
          <a:xfrm>
            <a:off x="4593074"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71.2%</a:t>
            </a:r>
            <a:endParaRPr lang="en-US" sz="1750" dirty="0"/>
          </a:p>
        </p:txBody>
      </p:sp>
      <p:sp>
        <p:nvSpPr>
          <p:cNvPr id="24" name="Text 21"/>
          <p:cNvSpPr/>
          <p:nvPr/>
        </p:nvSpPr>
        <p:spPr>
          <a:xfrm>
            <a:off x="6558439"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0.234</a:t>
            </a:r>
            <a:endParaRPr lang="en-US" sz="1750" dirty="0"/>
          </a:p>
        </p:txBody>
      </p:sp>
      <p:sp>
        <p:nvSpPr>
          <p:cNvPr id="25" name="Text 22"/>
          <p:cNvSpPr/>
          <p:nvPr/>
        </p:nvSpPr>
        <p:spPr>
          <a:xfrm>
            <a:off x="8523803"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0.232</a:t>
            </a:r>
            <a:endParaRPr lang="en-US" sz="1750" dirty="0"/>
          </a:p>
        </p:txBody>
      </p:sp>
      <p:sp>
        <p:nvSpPr>
          <p:cNvPr id="26" name="Text 23"/>
          <p:cNvSpPr/>
          <p:nvPr/>
        </p:nvSpPr>
        <p:spPr>
          <a:xfrm>
            <a:off x="10489168"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0.232</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460063"/>
            <a:ext cx="912066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Evaluation Metrics and Performance</a:t>
            </a:r>
            <a:endParaRPr lang="en-US" sz="4374" dirty="0"/>
          </a:p>
        </p:txBody>
      </p:sp>
      <p:sp>
        <p:nvSpPr>
          <p:cNvPr id="5" name="Shape 2"/>
          <p:cNvSpPr/>
          <p:nvPr/>
        </p:nvSpPr>
        <p:spPr>
          <a:xfrm>
            <a:off x="2348389"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814042"/>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848689"/>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Accuracy Metrics</a:t>
            </a:r>
            <a:endParaRPr lang="en-US" sz="2187" dirty="0"/>
          </a:p>
        </p:txBody>
      </p:sp>
      <p:sp>
        <p:nvSpPr>
          <p:cNvPr id="8" name="Text 5"/>
          <p:cNvSpPr/>
          <p:nvPr/>
        </p:nvSpPr>
        <p:spPr>
          <a:xfrm>
            <a:off x="3070503" y="3329107"/>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Assess the model's ability to correctly classify ocular diseases using metrics like overall accuracy, precision, recall, and F1-score.</a:t>
            </a:r>
            <a:endParaRPr lang="en-US" sz="1750" dirty="0"/>
          </a:p>
        </p:txBody>
      </p:sp>
      <p:sp>
        <p:nvSpPr>
          <p:cNvPr id="9" name="Shape 6"/>
          <p:cNvSpPr/>
          <p:nvPr/>
        </p:nvSpPr>
        <p:spPr>
          <a:xfrm>
            <a:off x="7426285"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814042"/>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848689"/>
            <a:ext cx="3225879"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Sensitivity and Specificity</a:t>
            </a:r>
            <a:endParaRPr lang="en-US" sz="2187" dirty="0"/>
          </a:p>
        </p:txBody>
      </p:sp>
      <p:sp>
        <p:nvSpPr>
          <p:cNvPr id="12" name="Text 9"/>
          <p:cNvSpPr/>
          <p:nvPr/>
        </p:nvSpPr>
        <p:spPr>
          <a:xfrm>
            <a:off x="8148399" y="3329107"/>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Measure the model's sensitivity in detecting disease cases and its specificity in avoiding false positives.</a:t>
            </a:r>
            <a:endParaRPr lang="en-US" sz="1750" dirty="0"/>
          </a:p>
        </p:txBody>
      </p:sp>
      <p:sp>
        <p:nvSpPr>
          <p:cNvPr id="13" name="Shape 10"/>
          <p:cNvSpPr/>
          <p:nvPr/>
        </p:nvSpPr>
        <p:spPr>
          <a:xfrm>
            <a:off x="2348389"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188148"/>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222796"/>
            <a:ext cx="361652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Area Under the Curve (AUC)</a:t>
            </a:r>
            <a:endParaRPr lang="en-US" sz="2187" dirty="0"/>
          </a:p>
        </p:txBody>
      </p:sp>
      <p:sp>
        <p:nvSpPr>
          <p:cNvPr id="16" name="Text 13"/>
          <p:cNvSpPr/>
          <p:nvPr/>
        </p:nvSpPr>
        <p:spPr>
          <a:xfrm>
            <a:off x="3070503"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Evaluate the model's overall discriminative power using the AUC of the Receiver Operating Characteristic (ROC) curve.</a:t>
            </a:r>
            <a:endParaRPr lang="en-US" sz="1750" dirty="0"/>
          </a:p>
        </p:txBody>
      </p:sp>
      <p:sp>
        <p:nvSpPr>
          <p:cNvPr id="17" name="Shape 14"/>
          <p:cNvSpPr/>
          <p:nvPr/>
        </p:nvSpPr>
        <p:spPr>
          <a:xfrm>
            <a:off x="7426285"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188148"/>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Inference Time</a:t>
            </a:r>
            <a:endParaRPr lang="en-US" sz="2187" dirty="0"/>
          </a:p>
        </p:txBody>
      </p:sp>
      <p:sp>
        <p:nvSpPr>
          <p:cNvPr id="20" name="Text 17"/>
          <p:cNvSpPr/>
          <p:nvPr/>
        </p:nvSpPr>
        <p:spPr>
          <a:xfrm>
            <a:off x="8148399"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Analyze the model's inference speed and latency to ensure real-time performance in clinical settings.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939891" y="538401"/>
            <a:ext cx="8750618" cy="1223248"/>
          </a:xfrm>
          <a:prstGeom prst="rect">
            <a:avLst/>
          </a:prstGeom>
          <a:noFill/>
          <a:ln/>
        </p:spPr>
        <p:txBody>
          <a:bodyPr wrap="square" rtlCol="0" anchor="t"/>
          <a:lstStyle/>
          <a:p>
            <a:pPr marL="0" indent="0">
              <a:lnSpc>
                <a:spcPts val="4816"/>
              </a:lnSpc>
              <a:buNone/>
            </a:pPr>
            <a:r>
              <a:rPr lang="en-US" sz="3853" b="1" dirty="0">
                <a:solidFill>
                  <a:srgbClr val="00002E"/>
                </a:solidFill>
                <a:latin typeface="Nunito" pitchFamily="34" charset="0"/>
                <a:ea typeface="Nunito" pitchFamily="34" charset="-122"/>
                <a:cs typeface="Nunito" pitchFamily="34" charset="-120"/>
              </a:rPr>
              <a:t>Clinical Applications of Deep Learning in Ophthalmology</a:t>
            </a:r>
            <a:endParaRPr lang="en-US" sz="3853" dirty="0"/>
          </a:p>
        </p:txBody>
      </p:sp>
      <p:sp>
        <p:nvSpPr>
          <p:cNvPr id="5" name="Shape 2"/>
          <p:cNvSpPr/>
          <p:nvPr/>
        </p:nvSpPr>
        <p:spPr>
          <a:xfrm>
            <a:off x="2939891"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3071932" y="2342555"/>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1</a:t>
            </a:r>
            <a:endParaRPr lang="en-US" sz="2312" dirty="0"/>
          </a:p>
        </p:txBody>
      </p:sp>
      <p:sp>
        <p:nvSpPr>
          <p:cNvPr id="7" name="Text 4"/>
          <p:cNvSpPr/>
          <p:nvPr/>
        </p:nvSpPr>
        <p:spPr>
          <a:xfrm>
            <a:off x="3575804" y="2373154"/>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Automated Retinal Disease Diagnosis</a:t>
            </a:r>
            <a:endParaRPr lang="en-US" sz="1927" dirty="0"/>
          </a:p>
        </p:txBody>
      </p:sp>
      <p:sp>
        <p:nvSpPr>
          <p:cNvPr id="8" name="Text 5"/>
          <p:cNvSpPr/>
          <p:nvPr/>
        </p:nvSpPr>
        <p:spPr>
          <a:xfrm>
            <a:off x="3575804"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 models can analyze retinal images to detect and classify conditions like diabetic retinopathy, age-related macular degeneration, and glaucoma with high accuracy, enabling early intervention and improved patient outcomes.</a:t>
            </a:r>
            <a:endParaRPr lang="en-US" sz="1541" dirty="0"/>
          </a:p>
        </p:txBody>
      </p:sp>
      <p:sp>
        <p:nvSpPr>
          <p:cNvPr id="9" name="Shape 6"/>
          <p:cNvSpPr/>
          <p:nvPr/>
        </p:nvSpPr>
        <p:spPr>
          <a:xfrm>
            <a:off x="7413069"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45110" y="2342555"/>
            <a:ext cx="176093" cy="366951"/>
          </a:xfrm>
          <a:prstGeom prst="rect">
            <a:avLst/>
          </a:prstGeom>
          <a:noFill/>
          <a:ln/>
        </p:spPr>
        <p:txBody>
          <a:bodyPr wrap="none" rtlCol="0" anchor="t"/>
          <a:lstStyle/>
          <a:p>
            <a:pPr marL="0" indent="0" algn="ctr">
              <a:lnSpc>
                <a:spcPts val="2890"/>
              </a:lnSpc>
              <a:buNone/>
            </a:pPr>
            <a:r>
              <a:rPr lang="en-US" sz="2312" b="1" dirty="0">
                <a:solidFill>
                  <a:srgbClr val="015F98"/>
                </a:solidFill>
                <a:latin typeface="Nunito" pitchFamily="34" charset="0"/>
                <a:ea typeface="Nunito" pitchFamily="34" charset="-122"/>
                <a:cs typeface="Nunito" pitchFamily="34" charset="-120"/>
              </a:rPr>
              <a:t>2</a:t>
            </a:r>
            <a:endParaRPr lang="en-US" sz="2312" dirty="0"/>
          </a:p>
        </p:txBody>
      </p:sp>
      <p:sp>
        <p:nvSpPr>
          <p:cNvPr id="11" name="Text 8"/>
          <p:cNvSpPr/>
          <p:nvPr/>
        </p:nvSpPr>
        <p:spPr>
          <a:xfrm>
            <a:off x="8048982" y="2373154"/>
            <a:ext cx="3641646" cy="611505"/>
          </a:xfrm>
          <a:prstGeom prst="rect">
            <a:avLst/>
          </a:prstGeom>
          <a:noFill/>
          <a:ln/>
        </p:spPr>
        <p:txBody>
          <a:bodyPr wrap="square" rtlCol="0" anchor="t"/>
          <a:lstStyle/>
          <a:p>
            <a:pPr marL="0" indent="0">
              <a:lnSpc>
                <a:spcPts val="2408"/>
              </a:lnSpc>
              <a:buNone/>
            </a:pPr>
            <a:r>
              <a:rPr lang="en-US" sz="1927" b="1" dirty="0">
                <a:solidFill>
                  <a:srgbClr val="015F98"/>
                </a:solidFill>
                <a:latin typeface="Nunito" pitchFamily="34" charset="0"/>
                <a:ea typeface="Nunito" pitchFamily="34" charset="-122"/>
                <a:cs typeface="Nunito" pitchFamily="34" charset="-120"/>
              </a:rPr>
              <a:t>Ophthalmic Image Segmentation</a:t>
            </a:r>
            <a:endParaRPr lang="en-US" sz="1927" dirty="0"/>
          </a:p>
        </p:txBody>
      </p:sp>
      <p:sp>
        <p:nvSpPr>
          <p:cNvPr id="12" name="Text 9"/>
          <p:cNvSpPr/>
          <p:nvPr/>
        </p:nvSpPr>
        <p:spPr>
          <a:xfrm>
            <a:off x="8048982"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Advanced deep learning algorithms can precisely segment key anatomical structures in the eye, such as the optic nerve and blood vessels, supporting more accurate diagnoses and treatment planning.</a:t>
            </a:r>
            <a:endParaRPr lang="en-US" sz="1541" dirty="0"/>
          </a:p>
        </p:txBody>
      </p:sp>
      <p:sp>
        <p:nvSpPr>
          <p:cNvPr id="13" name="Shape 10"/>
          <p:cNvSpPr/>
          <p:nvPr/>
        </p:nvSpPr>
        <p:spPr>
          <a:xfrm>
            <a:off x="2939891"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3071932" y="5366028"/>
            <a:ext cx="176093" cy="366951"/>
          </a:xfrm>
          <a:prstGeom prst="rect">
            <a:avLst/>
          </a:prstGeom>
          <a:noFill/>
          <a:ln/>
        </p:spPr>
        <p:txBody>
          <a:bodyPr wrap="none" rtlCol="0" anchor="t"/>
          <a:lstStyle/>
          <a:p>
            <a:pPr marL="0" indent="0" algn="ctr">
              <a:lnSpc>
                <a:spcPts val="2890"/>
              </a:lnSpc>
              <a:buNone/>
            </a:pPr>
            <a:r>
              <a:rPr lang="en-US" sz="2312" b="1" dirty="0">
                <a:solidFill>
                  <a:srgbClr val="AD1F96"/>
                </a:solidFill>
                <a:latin typeface="Nunito" pitchFamily="34" charset="0"/>
                <a:ea typeface="Nunito" pitchFamily="34" charset="-122"/>
                <a:cs typeface="Nunito" pitchFamily="34" charset="-120"/>
              </a:rPr>
              <a:t>3</a:t>
            </a:r>
            <a:endParaRPr lang="en-US" sz="2312" dirty="0"/>
          </a:p>
        </p:txBody>
      </p:sp>
      <p:sp>
        <p:nvSpPr>
          <p:cNvPr id="15" name="Text 12"/>
          <p:cNvSpPr/>
          <p:nvPr/>
        </p:nvSpPr>
        <p:spPr>
          <a:xfrm>
            <a:off x="3575804" y="5396627"/>
            <a:ext cx="3641646" cy="611505"/>
          </a:xfrm>
          <a:prstGeom prst="rect">
            <a:avLst/>
          </a:prstGeom>
          <a:noFill/>
          <a:ln/>
        </p:spPr>
        <p:txBody>
          <a:bodyPr wrap="square" rtlCol="0" anchor="t"/>
          <a:lstStyle/>
          <a:p>
            <a:pPr marL="0" indent="0">
              <a:lnSpc>
                <a:spcPts val="2408"/>
              </a:lnSpc>
              <a:buNone/>
            </a:pPr>
            <a:r>
              <a:rPr lang="en-US" sz="1927" b="1" dirty="0">
                <a:solidFill>
                  <a:srgbClr val="AD1F96"/>
                </a:solidFill>
                <a:latin typeface="Nunito" pitchFamily="34" charset="0"/>
                <a:ea typeface="Nunito" pitchFamily="34" charset="-122"/>
                <a:cs typeface="Nunito" pitchFamily="34" charset="-120"/>
              </a:rPr>
              <a:t>Personalized Treatment Recommendations</a:t>
            </a:r>
            <a:endParaRPr lang="en-US" sz="1927" dirty="0"/>
          </a:p>
        </p:txBody>
      </p:sp>
      <p:sp>
        <p:nvSpPr>
          <p:cNvPr id="16" name="Text 13"/>
          <p:cNvSpPr/>
          <p:nvPr/>
        </p:nvSpPr>
        <p:spPr>
          <a:xfrm>
            <a:off x="3575804"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By integrating patient data and medical history, deep learning models can provide tailored treatment recommendations, optimizing therapy for individual patient needs and improving overall care quality.</a:t>
            </a:r>
            <a:endParaRPr lang="en-US" sz="1541" dirty="0"/>
          </a:p>
        </p:txBody>
      </p:sp>
      <p:sp>
        <p:nvSpPr>
          <p:cNvPr id="17" name="Shape 14"/>
          <p:cNvSpPr/>
          <p:nvPr/>
        </p:nvSpPr>
        <p:spPr>
          <a:xfrm>
            <a:off x="7413069"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45110" y="5366028"/>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4</a:t>
            </a:r>
            <a:endParaRPr lang="en-US" sz="2312" dirty="0"/>
          </a:p>
        </p:txBody>
      </p:sp>
      <p:sp>
        <p:nvSpPr>
          <p:cNvPr id="19" name="Text 16"/>
          <p:cNvSpPr/>
          <p:nvPr/>
        </p:nvSpPr>
        <p:spPr>
          <a:xfrm>
            <a:off x="8048982" y="5396627"/>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Real-Time Monitoring and Alerts</a:t>
            </a:r>
            <a:endParaRPr lang="en-US" sz="1927" dirty="0"/>
          </a:p>
        </p:txBody>
      </p:sp>
      <p:sp>
        <p:nvSpPr>
          <p:cNvPr id="20" name="Text 17"/>
          <p:cNvSpPr/>
          <p:nvPr/>
        </p:nvSpPr>
        <p:spPr>
          <a:xfrm>
            <a:off x="8048982"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learning-powered systems can continuously monitor patient eye health, triggering timely alerts for eye care professionals to intervene before vision-threatening conditions worsen.</a:t>
            </a:r>
            <a:endParaRPr lang="en-US" sz="154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535" y="167759"/>
            <a:ext cx="14630400" cy="8229719"/>
          </a:xfrm>
          <a:prstGeom prst="rect">
            <a:avLst/>
          </a:prstGeom>
          <a:solidFill>
            <a:srgbClr val="F3F3FF">
              <a:alpha val="75000"/>
            </a:srgbClr>
          </a:solidFill>
          <a:ln/>
        </p:spPr>
        <p:txBody>
          <a:bodyPr/>
          <a:lstStyle/>
          <a:p>
            <a:endParaRPr lang="en-US"/>
          </a:p>
        </p:txBody>
      </p:sp>
      <p:sp>
        <p:nvSpPr>
          <p:cNvPr id="4" name="Text 1"/>
          <p:cNvSpPr/>
          <p:nvPr/>
        </p:nvSpPr>
        <p:spPr>
          <a:xfrm>
            <a:off x="2542818" y="587097"/>
            <a:ext cx="8098512" cy="667107"/>
          </a:xfrm>
          <a:prstGeom prst="rect">
            <a:avLst/>
          </a:prstGeom>
          <a:noFill/>
          <a:ln/>
        </p:spPr>
        <p:txBody>
          <a:bodyPr wrap="none" rtlCol="0" anchor="t"/>
          <a:lstStyle/>
          <a:p>
            <a:pPr marL="0" indent="0">
              <a:lnSpc>
                <a:spcPts val="5253"/>
              </a:lnSpc>
              <a:buNone/>
            </a:pPr>
            <a:r>
              <a:rPr lang="en-US" sz="4203" b="1" dirty="0">
                <a:solidFill>
                  <a:srgbClr val="00002E"/>
                </a:solidFill>
                <a:latin typeface="Nunito" pitchFamily="34" charset="0"/>
                <a:ea typeface="Nunito" pitchFamily="34" charset="-122"/>
                <a:cs typeface="Nunito" pitchFamily="34" charset="-120"/>
              </a:rPr>
              <a:t>Case Studies and Success Stories</a:t>
            </a:r>
            <a:endParaRPr lang="en-US" sz="4203" dirty="0"/>
          </a:p>
        </p:txBody>
      </p:sp>
      <p:sp>
        <p:nvSpPr>
          <p:cNvPr id="5" name="Shape 2"/>
          <p:cNvSpPr/>
          <p:nvPr/>
        </p:nvSpPr>
        <p:spPr>
          <a:xfrm>
            <a:off x="2542818" y="1681163"/>
            <a:ext cx="2968109" cy="1834396"/>
          </a:xfrm>
          <a:prstGeom prst="roundRect">
            <a:avLst>
              <a:gd name="adj" fmla="val 20950"/>
            </a:avLst>
          </a:prstGeom>
          <a:noFill/>
          <a:ln w="22860">
            <a:solidFill>
              <a:srgbClr val="2D4DF2"/>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2565678" y="1704023"/>
            <a:ext cx="2922389" cy="1788676"/>
          </a:xfrm>
          <a:prstGeom prst="rect">
            <a:avLst/>
          </a:prstGeom>
        </p:spPr>
      </p:pic>
      <p:sp>
        <p:nvSpPr>
          <p:cNvPr id="7" name="Text 3"/>
          <p:cNvSpPr/>
          <p:nvPr/>
        </p:nvSpPr>
        <p:spPr>
          <a:xfrm>
            <a:off x="2542818" y="3782378"/>
            <a:ext cx="2968109" cy="666988"/>
          </a:xfrm>
          <a:prstGeom prst="rect">
            <a:avLst/>
          </a:prstGeom>
          <a:noFill/>
          <a:ln/>
        </p:spPr>
        <p:txBody>
          <a:bodyPr wrap="square" rtlCol="0" anchor="t"/>
          <a:lstStyle/>
          <a:p>
            <a:pPr marL="0" indent="0" algn="l">
              <a:lnSpc>
                <a:spcPts val="2627"/>
              </a:lnSpc>
              <a:buNone/>
            </a:pPr>
            <a:r>
              <a:rPr lang="en-US" sz="2101" b="1" dirty="0">
                <a:solidFill>
                  <a:srgbClr val="2D4DF2"/>
                </a:solidFill>
                <a:latin typeface="Nunito" pitchFamily="34" charset="0"/>
                <a:ea typeface="Nunito" pitchFamily="34" charset="-122"/>
                <a:cs typeface="Nunito" pitchFamily="34" charset="-120"/>
              </a:rPr>
              <a:t>Diagnosing Diabetic Retinopathy</a:t>
            </a:r>
            <a:endParaRPr lang="en-US" sz="2101" dirty="0"/>
          </a:p>
        </p:txBody>
      </p:sp>
      <p:sp>
        <p:nvSpPr>
          <p:cNvPr id="8" name="Text 4"/>
          <p:cNvSpPr/>
          <p:nvPr/>
        </p:nvSpPr>
        <p:spPr>
          <a:xfrm>
            <a:off x="2542818" y="4577358"/>
            <a:ext cx="2968109" cy="2390299"/>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team of ophthalmologists used deep learning algorithms to analyze retinal images, leading to early detection of diabetic retinopathy and timely treatment for patients, drastically improving outcomes.</a:t>
            </a:r>
            <a:endParaRPr lang="en-US" sz="1681" dirty="0"/>
          </a:p>
        </p:txBody>
      </p:sp>
      <p:sp>
        <p:nvSpPr>
          <p:cNvPr id="9" name="Shape 5"/>
          <p:cNvSpPr/>
          <p:nvPr/>
        </p:nvSpPr>
        <p:spPr>
          <a:xfrm>
            <a:off x="5831086" y="1681163"/>
            <a:ext cx="2968109" cy="1834396"/>
          </a:xfrm>
          <a:prstGeom prst="roundRect">
            <a:avLst>
              <a:gd name="adj" fmla="val 20950"/>
            </a:avLst>
          </a:prstGeom>
          <a:noFill/>
          <a:ln w="22860">
            <a:solidFill>
              <a:srgbClr val="015F98"/>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5853946" y="1704023"/>
            <a:ext cx="2922389" cy="1788676"/>
          </a:xfrm>
          <a:prstGeom prst="rect">
            <a:avLst/>
          </a:prstGeom>
        </p:spPr>
      </p:pic>
      <p:sp>
        <p:nvSpPr>
          <p:cNvPr id="11" name="Text 6"/>
          <p:cNvSpPr/>
          <p:nvPr/>
        </p:nvSpPr>
        <p:spPr>
          <a:xfrm>
            <a:off x="5831086" y="3782378"/>
            <a:ext cx="2968109" cy="1000482"/>
          </a:xfrm>
          <a:prstGeom prst="rect">
            <a:avLst/>
          </a:prstGeom>
          <a:noFill/>
          <a:ln/>
        </p:spPr>
        <p:txBody>
          <a:bodyPr wrap="square" rtlCol="0" anchor="t"/>
          <a:lstStyle/>
          <a:p>
            <a:pPr marL="0" indent="0" algn="l">
              <a:lnSpc>
                <a:spcPts val="2627"/>
              </a:lnSpc>
              <a:buNone/>
            </a:pPr>
            <a:r>
              <a:rPr lang="en-US" sz="2101" b="1" dirty="0">
                <a:solidFill>
                  <a:srgbClr val="015F98"/>
                </a:solidFill>
                <a:latin typeface="Nunito" pitchFamily="34" charset="0"/>
                <a:ea typeface="Nunito" pitchFamily="34" charset="-122"/>
                <a:cs typeface="Nunito" pitchFamily="34" charset="-120"/>
              </a:rPr>
              <a:t>Improving Age-Related Macular Degeneration Screening</a:t>
            </a:r>
            <a:endParaRPr lang="en-US" sz="2101" dirty="0"/>
          </a:p>
        </p:txBody>
      </p:sp>
      <p:sp>
        <p:nvSpPr>
          <p:cNvPr id="12" name="Text 7"/>
          <p:cNvSpPr/>
          <p:nvPr/>
        </p:nvSpPr>
        <p:spPr>
          <a:xfrm>
            <a:off x="5831086" y="5252323"/>
            <a:ext cx="2968109" cy="2056806"/>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Researchers developed a deep learning model that could identify early signs of age-related macular degeneration from eye scans, allowing for prompt intervention and slowing disease progression in many patients.</a:t>
            </a:r>
            <a:endParaRPr lang="en-US" sz="1681" dirty="0"/>
          </a:p>
        </p:txBody>
      </p:sp>
      <p:sp>
        <p:nvSpPr>
          <p:cNvPr id="13" name="Shape 8"/>
          <p:cNvSpPr/>
          <p:nvPr/>
        </p:nvSpPr>
        <p:spPr>
          <a:xfrm>
            <a:off x="9119354" y="1681163"/>
            <a:ext cx="2968109" cy="1834396"/>
          </a:xfrm>
          <a:prstGeom prst="roundRect">
            <a:avLst>
              <a:gd name="adj" fmla="val 20950"/>
            </a:avLst>
          </a:prstGeom>
          <a:noFill/>
          <a:ln w="22860">
            <a:solidFill>
              <a:srgbClr val="AD1F96"/>
            </a:solidFill>
            <a:prstDash val="solid"/>
          </a:ln>
        </p:spPr>
        <p:txBody>
          <a:bodyPr/>
          <a:lstStyle/>
          <a:p>
            <a:endParaRPr lang="en-US"/>
          </a:p>
        </p:txBody>
      </p:sp>
      <p:pic>
        <p:nvPicPr>
          <p:cNvPr id="14" name="Image 3" descr="preencoded.png"/>
          <p:cNvPicPr>
            <a:picLocks noChangeAspect="1"/>
          </p:cNvPicPr>
          <p:nvPr/>
        </p:nvPicPr>
        <p:blipFill>
          <a:blip r:embed="rId6"/>
          <a:stretch>
            <a:fillRect/>
          </a:stretch>
        </p:blipFill>
        <p:spPr>
          <a:xfrm>
            <a:off x="9142214" y="1704023"/>
            <a:ext cx="2922389" cy="1788676"/>
          </a:xfrm>
          <a:prstGeom prst="rect">
            <a:avLst/>
          </a:prstGeom>
        </p:spPr>
      </p:pic>
      <p:sp>
        <p:nvSpPr>
          <p:cNvPr id="15" name="Text 9"/>
          <p:cNvSpPr/>
          <p:nvPr/>
        </p:nvSpPr>
        <p:spPr>
          <a:xfrm>
            <a:off x="9119354" y="3782378"/>
            <a:ext cx="2968109" cy="666988"/>
          </a:xfrm>
          <a:prstGeom prst="rect">
            <a:avLst/>
          </a:prstGeom>
          <a:noFill/>
          <a:ln/>
        </p:spPr>
        <p:txBody>
          <a:bodyPr wrap="square" rtlCol="0" anchor="t"/>
          <a:lstStyle/>
          <a:p>
            <a:pPr marL="0" indent="0" algn="l">
              <a:lnSpc>
                <a:spcPts val="2627"/>
              </a:lnSpc>
              <a:buNone/>
            </a:pPr>
            <a:r>
              <a:rPr lang="en-US" sz="2101" b="1" dirty="0">
                <a:solidFill>
                  <a:srgbClr val="AD1F96"/>
                </a:solidFill>
                <a:latin typeface="Nunito" pitchFamily="34" charset="0"/>
                <a:ea typeface="Nunito" pitchFamily="34" charset="-122"/>
                <a:cs typeface="Nunito" pitchFamily="34" charset="-120"/>
              </a:rPr>
              <a:t>Advancing Glaucoma Diagnosis</a:t>
            </a:r>
            <a:endParaRPr lang="en-US" sz="2101" dirty="0"/>
          </a:p>
        </p:txBody>
      </p:sp>
      <p:sp>
        <p:nvSpPr>
          <p:cNvPr id="16" name="Text 10"/>
          <p:cNvSpPr/>
          <p:nvPr/>
        </p:nvSpPr>
        <p:spPr>
          <a:xfrm>
            <a:off x="9119354" y="4577358"/>
            <a:ext cx="2968109" cy="2731770"/>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multidisciplinary team leveraged deep learning to automate the analysis of optic nerve scans, significantly reducing the time and expertise required to diagnose glaucoma, a leading cause of irreversible blindness.</a:t>
            </a:r>
            <a:endParaRPr lang="en-US" sz="168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799267"/>
            <a:ext cx="688955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Challenges and Limitations</a:t>
            </a:r>
            <a:endParaRPr lang="en-US" sz="4374" dirty="0"/>
          </a:p>
        </p:txBody>
      </p:sp>
      <p:sp>
        <p:nvSpPr>
          <p:cNvPr id="5" name="Text 2"/>
          <p:cNvSpPr/>
          <p:nvPr/>
        </p:nvSpPr>
        <p:spPr>
          <a:xfrm>
            <a:off x="2348389"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Data Scarcity</a:t>
            </a:r>
            <a:endParaRPr lang="en-US" sz="2187" dirty="0"/>
          </a:p>
        </p:txBody>
      </p:sp>
      <p:sp>
        <p:nvSpPr>
          <p:cNvPr id="6" name="Text 3"/>
          <p:cNvSpPr/>
          <p:nvPr/>
        </p:nvSpPr>
        <p:spPr>
          <a:xfrm>
            <a:off x="2348389" y="2618423"/>
            <a:ext cx="2076807" cy="284321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Obtaining large, high-quality datasets of ocular diseases can be challenging, limiting the ability of deep learning models to learn robust representations.</a:t>
            </a:r>
            <a:endParaRPr lang="en-US" sz="1750" dirty="0"/>
          </a:p>
        </p:txBody>
      </p:sp>
      <p:sp>
        <p:nvSpPr>
          <p:cNvPr id="7" name="Text 4"/>
          <p:cNvSpPr/>
          <p:nvPr/>
        </p:nvSpPr>
        <p:spPr>
          <a:xfrm>
            <a:off x="49747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Interpretability</a:t>
            </a:r>
            <a:endParaRPr lang="en-US" sz="2187" dirty="0"/>
          </a:p>
        </p:txBody>
      </p:sp>
      <p:sp>
        <p:nvSpPr>
          <p:cNvPr id="8" name="Text 5"/>
          <p:cNvSpPr/>
          <p:nvPr/>
        </p:nvSpPr>
        <p:spPr>
          <a:xfrm>
            <a:off x="49747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can be complex and opaque, making it difficult to understand the reasoning behind their predictions, which is crucial for medical applications.</a:t>
            </a:r>
            <a:endParaRPr lang="en-US" sz="1750" dirty="0"/>
          </a:p>
        </p:txBody>
      </p:sp>
      <p:sp>
        <p:nvSpPr>
          <p:cNvPr id="9" name="Text 6"/>
          <p:cNvSpPr/>
          <p:nvPr/>
        </p:nvSpPr>
        <p:spPr>
          <a:xfrm>
            <a:off x="76011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Generalization</a:t>
            </a:r>
            <a:endParaRPr lang="en-US" sz="2187" dirty="0"/>
          </a:p>
        </p:txBody>
      </p:sp>
      <p:sp>
        <p:nvSpPr>
          <p:cNvPr id="10" name="Text 7"/>
          <p:cNvSpPr/>
          <p:nvPr/>
        </p:nvSpPr>
        <p:spPr>
          <a:xfrm>
            <a:off x="76011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may struggle to generalize well to new, unseen data, particularly when dealing with the diverse manifestations of ocular diseases.</a:t>
            </a:r>
            <a:endParaRPr lang="en-US" sz="1750" dirty="0"/>
          </a:p>
        </p:txBody>
      </p:sp>
      <p:sp>
        <p:nvSpPr>
          <p:cNvPr id="11" name="Text 8"/>
          <p:cNvSpPr/>
          <p:nvPr/>
        </p:nvSpPr>
        <p:spPr>
          <a:xfrm>
            <a:off x="10227588" y="2049066"/>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Hardware Requirements</a:t>
            </a:r>
            <a:endParaRPr lang="en-US" sz="2187" dirty="0"/>
          </a:p>
        </p:txBody>
      </p:sp>
      <p:sp>
        <p:nvSpPr>
          <p:cNvPr id="12" name="Text 9"/>
          <p:cNvSpPr/>
          <p:nvPr/>
        </p:nvSpPr>
        <p:spPr>
          <a:xfrm>
            <a:off x="10227588" y="2965609"/>
            <a:ext cx="2076807" cy="426481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Training and deploying deep learning models for ocular disease diagnosis can require significant computational resources, which may limit their accessibility in resource-constrained settings.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txBody>
          <a:bodyPr/>
          <a:lstStyle/>
          <a:p>
            <a:endParaRPr lang="en-US"/>
          </a:p>
        </p:txBody>
      </p:sp>
      <p:sp>
        <p:nvSpPr>
          <p:cNvPr id="6" name="Text 2"/>
          <p:cNvSpPr/>
          <p:nvPr/>
        </p:nvSpPr>
        <p:spPr>
          <a:xfrm>
            <a:off x="2935243" y="1042391"/>
            <a:ext cx="562713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Ethical Considerations</a:t>
            </a:r>
            <a:endParaRPr lang="en-US" sz="4374" dirty="0"/>
          </a:p>
        </p:txBody>
      </p:sp>
      <p:sp>
        <p:nvSpPr>
          <p:cNvPr id="7" name="Text 3"/>
          <p:cNvSpPr/>
          <p:nvPr/>
        </p:nvSpPr>
        <p:spPr>
          <a:xfrm>
            <a:off x="2703790" y="1973047"/>
            <a:ext cx="9578102" cy="1983400"/>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00002E"/>
                </a:solidFill>
                <a:latin typeface="PT Sans" pitchFamily="34" charset="0"/>
                <a:ea typeface="PT Sans" pitchFamily="34" charset="-122"/>
                <a:cs typeface="PT Sans" pitchFamily="34" charset="-120"/>
              </a:rPr>
              <a:t>To ensure patient privacy and data security, robust mechanisms must be implemented. This involves employing encryption, access controls, and compliance with regulations like HIPAA or GDPR. Regular audits and staff training are also essential. These measures safeguard sensitive medical data and maintain patient confidentiality, building trust in healthcare systems.</a:t>
            </a:r>
            <a:endParaRPr lang="en-US" sz="1750" dirty="0"/>
          </a:p>
        </p:txBody>
      </p:sp>
      <p:sp>
        <p:nvSpPr>
          <p:cNvPr id="8" name="Text 4"/>
          <p:cNvSpPr/>
          <p:nvPr/>
        </p:nvSpPr>
        <p:spPr>
          <a:xfrm>
            <a:off x="2348508" y="3481316"/>
            <a:ext cx="9578102" cy="1983400"/>
          </a:xfrm>
          <a:prstGeom prst="rect">
            <a:avLst/>
          </a:prstGeom>
          <a:noFill/>
          <a:ln/>
        </p:spPr>
        <p:txBody>
          <a:bodyPr wrap="square" rtlCol="0" anchor="t"/>
          <a:lstStyle/>
          <a:p>
            <a:pPr marL="800100" lvl="1" indent="-342900">
              <a:lnSpc>
                <a:spcPts val="2799"/>
              </a:lnSpc>
              <a:buSzPct val="100000"/>
              <a:buFont typeface="+mj-lt"/>
              <a:buAutoNum type="arabicPeriod" startAt="2"/>
            </a:pPr>
            <a:r>
              <a:rPr lang="en-US" sz="1750" dirty="0">
                <a:solidFill>
                  <a:srgbClr val="00002E"/>
                </a:solidFill>
                <a:latin typeface="PT Sans" pitchFamily="34" charset="0"/>
                <a:ea typeface="PT Sans" pitchFamily="34" charset="-122"/>
                <a:cs typeface="PT Sans" pitchFamily="34" charset="-120"/>
              </a:rPr>
              <a:t>To address potential algorithmic bias, it's crucial to meticulously assess deep learning models for any biases that could result in unfair or discriminatory outcomes. This involves thorough evaluation and mitigation strategies to ensure fairness and equity in decision-making processes. By actively identifying and addressing biases, we can promote inclusivity and fairness, fostering trust in AI systems and promoting social justice.</a:t>
            </a:r>
            <a:endParaRPr lang="en-US" sz="1750" dirty="0"/>
          </a:p>
        </p:txBody>
      </p:sp>
      <p:sp>
        <p:nvSpPr>
          <p:cNvPr id="9" name="Text 5"/>
          <p:cNvSpPr/>
          <p:nvPr/>
        </p:nvSpPr>
        <p:spPr>
          <a:xfrm>
            <a:off x="2703790" y="5416096"/>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00002E"/>
                </a:solidFill>
                <a:latin typeface="PT Sans" pitchFamily="34" charset="0"/>
                <a:ea typeface="PT Sans" pitchFamily="34" charset="-122"/>
                <a:cs typeface="PT Sans" pitchFamily="34" charset="-120"/>
              </a:rPr>
              <a:t>Promoting transparency and explainability in deep learning models involves efforts to make their decision-making processes more interpretable and understandable for healthcare professionals and patients. This includes implementing techniques such as model documentation, providing insights into feature importance, and utilizing interpretable model architectures. By enhancing transparency, we empower stakeholders to better comprehend and trust the decisions made by AI systems, ultimately improving collaboration, patient care, and overall acceptance of AI in healthcare.</a:t>
            </a: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3127772" y="515779"/>
            <a:ext cx="7044333" cy="585430"/>
          </a:xfrm>
          <a:prstGeom prst="rect">
            <a:avLst/>
          </a:prstGeom>
          <a:noFill/>
          <a:ln/>
        </p:spPr>
        <p:txBody>
          <a:bodyPr wrap="none" rtlCol="0" anchor="t"/>
          <a:lstStyle/>
          <a:p>
            <a:pPr marL="0" indent="0">
              <a:lnSpc>
                <a:spcPts val="4610"/>
              </a:lnSpc>
              <a:buNone/>
            </a:pPr>
            <a:r>
              <a:rPr lang="en-US" sz="3688" b="1" dirty="0">
                <a:solidFill>
                  <a:srgbClr val="00002E"/>
                </a:solidFill>
                <a:latin typeface="Nunito" pitchFamily="34" charset="0"/>
                <a:ea typeface="Nunito" pitchFamily="34" charset="-122"/>
                <a:cs typeface="Nunito" pitchFamily="34" charset="-120"/>
              </a:rPr>
              <a:t>Conclusion and Future Directions</a:t>
            </a:r>
            <a:endParaRPr lang="en-US" sz="3688" dirty="0"/>
          </a:p>
        </p:txBody>
      </p:sp>
      <p:pic>
        <p:nvPicPr>
          <p:cNvPr id="5" name="Image 1" descr="preencoded.png"/>
          <p:cNvPicPr>
            <a:picLocks noChangeAspect="1"/>
          </p:cNvPicPr>
          <p:nvPr/>
        </p:nvPicPr>
        <p:blipFill>
          <a:blip r:embed="rId4"/>
          <a:stretch>
            <a:fillRect/>
          </a:stretch>
        </p:blipFill>
        <p:spPr>
          <a:xfrm>
            <a:off x="4530447" y="1475780"/>
            <a:ext cx="1381839" cy="1378744"/>
          </a:xfrm>
          <a:prstGeom prst="rect">
            <a:avLst/>
          </a:prstGeom>
        </p:spPr>
      </p:pic>
      <p:sp>
        <p:nvSpPr>
          <p:cNvPr id="6" name="Text 2"/>
          <p:cNvSpPr/>
          <p:nvPr/>
        </p:nvSpPr>
        <p:spPr>
          <a:xfrm>
            <a:off x="5151001" y="2156460"/>
            <a:ext cx="140494" cy="374690"/>
          </a:xfrm>
          <a:prstGeom prst="rect">
            <a:avLst/>
          </a:prstGeom>
          <a:noFill/>
          <a:ln/>
        </p:spPr>
        <p:txBody>
          <a:bodyPr wrap="none" rtlCol="0" anchor="t"/>
          <a:lstStyle/>
          <a:p>
            <a:pPr marL="0" indent="0" algn="ctr">
              <a:lnSpc>
                <a:spcPts val="2950"/>
              </a:lnSpc>
              <a:buNone/>
            </a:pPr>
            <a:r>
              <a:rPr lang="en-US" sz="1844" b="1" dirty="0">
                <a:solidFill>
                  <a:srgbClr val="2D4DF2"/>
                </a:solidFill>
                <a:latin typeface="Nunito" pitchFamily="34" charset="0"/>
                <a:ea typeface="Nunito" pitchFamily="34" charset="-122"/>
                <a:cs typeface="Nunito" pitchFamily="34" charset="-120"/>
              </a:rPr>
              <a:t>1</a:t>
            </a:r>
            <a:endParaRPr lang="en-US" sz="1844" dirty="0"/>
          </a:p>
        </p:txBody>
      </p:sp>
      <p:sp>
        <p:nvSpPr>
          <p:cNvPr id="7" name="Text 3"/>
          <p:cNvSpPr/>
          <p:nvPr/>
        </p:nvSpPr>
        <p:spPr>
          <a:xfrm>
            <a:off x="6099572" y="1663065"/>
            <a:ext cx="2341602" cy="292656"/>
          </a:xfrm>
          <a:prstGeom prst="rect">
            <a:avLst/>
          </a:prstGeom>
          <a:noFill/>
          <a:ln/>
        </p:spPr>
        <p:txBody>
          <a:bodyPr wrap="none" rtlCol="0" anchor="t"/>
          <a:lstStyle/>
          <a:p>
            <a:pPr marL="0" indent="0" algn="l">
              <a:lnSpc>
                <a:spcPts val="2305"/>
              </a:lnSpc>
              <a:buNone/>
            </a:pPr>
            <a:r>
              <a:rPr lang="en-US" sz="1844" b="1" dirty="0">
                <a:solidFill>
                  <a:srgbClr val="2D4DF2"/>
                </a:solidFill>
                <a:latin typeface="Nunito" pitchFamily="34" charset="0"/>
                <a:ea typeface="Nunito" pitchFamily="34" charset="-122"/>
                <a:cs typeface="Nunito" pitchFamily="34" charset="-120"/>
              </a:rPr>
              <a:t>Continued Research</a:t>
            </a:r>
            <a:endParaRPr lang="en-US" sz="1844" dirty="0"/>
          </a:p>
        </p:txBody>
      </p:sp>
      <p:sp>
        <p:nvSpPr>
          <p:cNvPr id="8" name="Text 4"/>
          <p:cNvSpPr/>
          <p:nvPr/>
        </p:nvSpPr>
        <p:spPr>
          <a:xfrm>
            <a:off x="6099572" y="2068116"/>
            <a:ext cx="521577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Advancing deep learning techniques for early detection and diagnosis of ocular diseases</a:t>
            </a:r>
            <a:endParaRPr lang="en-US" sz="1475" dirty="0"/>
          </a:p>
        </p:txBody>
      </p:sp>
      <p:sp>
        <p:nvSpPr>
          <p:cNvPr id="9" name="Shape 5"/>
          <p:cNvSpPr/>
          <p:nvPr/>
        </p:nvSpPr>
        <p:spPr>
          <a:xfrm>
            <a:off x="5959078" y="2867978"/>
            <a:ext cx="5496758" cy="11668"/>
          </a:xfrm>
          <a:prstGeom prst="rect">
            <a:avLst/>
          </a:prstGeom>
          <a:solidFill>
            <a:srgbClr val="2D4DF2"/>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3839528" y="2901315"/>
            <a:ext cx="2763679" cy="1378744"/>
          </a:xfrm>
          <a:prstGeom prst="rect">
            <a:avLst/>
          </a:prstGeom>
        </p:spPr>
      </p:pic>
      <p:sp>
        <p:nvSpPr>
          <p:cNvPr id="11" name="Text 6"/>
          <p:cNvSpPr/>
          <p:nvPr/>
        </p:nvSpPr>
        <p:spPr>
          <a:xfrm>
            <a:off x="5151001" y="3403283"/>
            <a:ext cx="140494" cy="374690"/>
          </a:xfrm>
          <a:prstGeom prst="rect">
            <a:avLst/>
          </a:prstGeom>
          <a:noFill/>
          <a:ln/>
        </p:spPr>
        <p:txBody>
          <a:bodyPr wrap="none" rtlCol="0" anchor="t"/>
          <a:lstStyle/>
          <a:p>
            <a:pPr marL="0" indent="0" algn="ctr">
              <a:lnSpc>
                <a:spcPts val="2950"/>
              </a:lnSpc>
              <a:buNone/>
            </a:pPr>
            <a:r>
              <a:rPr lang="en-US" sz="1844" b="1" dirty="0">
                <a:solidFill>
                  <a:srgbClr val="015F98"/>
                </a:solidFill>
                <a:latin typeface="Nunito" pitchFamily="34" charset="0"/>
                <a:ea typeface="Nunito" pitchFamily="34" charset="-122"/>
                <a:cs typeface="Nunito" pitchFamily="34" charset="-120"/>
              </a:rPr>
              <a:t>2</a:t>
            </a:r>
            <a:endParaRPr lang="en-US" sz="1844" dirty="0"/>
          </a:p>
        </p:txBody>
      </p:sp>
      <p:sp>
        <p:nvSpPr>
          <p:cNvPr id="12" name="Text 7"/>
          <p:cNvSpPr/>
          <p:nvPr/>
        </p:nvSpPr>
        <p:spPr>
          <a:xfrm>
            <a:off x="6790492" y="3088600"/>
            <a:ext cx="2341602" cy="292656"/>
          </a:xfrm>
          <a:prstGeom prst="rect">
            <a:avLst/>
          </a:prstGeom>
          <a:noFill/>
          <a:ln/>
        </p:spPr>
        <p:txBody>
          <a:bodyPr wrap="none" rtlCol="0" anchor="t"/>
          <a:lstStyle/>
          <a:p>
            <a:pPr marL="0" indent="0" algn="l">
              <a:lnSpc>
                <a:spcPts val="2305"/>
              </a:lnSpc>
              <a:buNone/>
            </a:pPr>
            <a:r>
              <a:rPr lang="en-US" sz="1844" b="1" dirty="0">
                <a:solidFill>
                  <a:srgbClr val="015F98"/>
                </a:solidFill>
                <a:latin typeface="Nunito" pitchFamily="34" charset="0"/>
                <a:ea typeface="Nunito" pitchFamily="34" charset="-122"/>
                <a:cs typeface="Nunito" pitchFamily="34" charset="-120"/>
              </a:rPr>
              <a:t>Clinical Integration</a:t>
            </a:r>
            <a:endParaRPr lang="en-US" sz="1844" dirty="0"/>
          </a:p>
        </p:txBody>
      </p:sp>
      <p:sp>
        <p:nvSpPr>
          <p:cNvPr id="13" name="Text 8"/>
          <p:cNvSpPr/>
          <p:nvPr/>
        </p:nvSpPr>
        <p:spPr>
          <a:xfrm>
            <a:off x="6790492" y="3493651"/>
            <a:ext cx="452485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Seamless integration of AI-powered solutions into medical workflows</a:t>
            </a:r>
            <a:endParaRPr lang="en-US" sz="1475" dirty="0"/>
          </a:p>
        </p:txBody>
      </p:sp>
      <p:sp>
        <p:nvSpPr>
          <p:cNvPr id="14" name="Shape 9"/>
          <p:cNvSpPr/>
          <p:nvPr/>
        </p:nvSpPr>
        <p:spPr>
          <a:xfrm>
            <a:off x="6649998" y="4293513"/>
            <a:ext cx="4805839" cy="11668"/>
          </a:xfrm>
          <a:prstGeom prst="rect">
            <a:avLst/>
          </a:prstGeom>
          <a:solidFill>
            <a:srgbClr val="015F98"/>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3148608" y="4326850"/>
            <a:ext cx="4145518" cy="1378744"/>
          </a:xfrm>
          <a:prstGeom prst="rect">
            <a:avLst/>
          </a:prstGeom>
        </p:spPr>
      </p:pic>
      <p:sp>
        <p:nvSpPr>
          <p:cNvPr id="16" name="Text 10"/>
          <p:cNvSpPr/>
          <p:nvPr/>
        </p:nvSpPr>
        <p:spPr>
          <a:xfrm>
            <a:off x="5151120" y="4828818"/>
            <a:ext cx="140494" cy="374690"/>
          </a:xfrm>
          <a:prstGeom prst="rect">
            <a:avLst/>
          </a:prstGeom>
          <a:noFill/>
          <a:ln/>
        </p:spPr>
        <p:txBody>
          <a:bodyPr wrap="none" rtlCol="0" anchor="t"/>
          <a:lstStyle/>
          <a:p>
            <a:pPr marL="0" indent="0" algn="ctr">
              <a:lnSpc>
                <a:spcPts val="2950"/>
              </a:lnSpc>
              <a:buNone/>
            </a:pPr>
            <a:r>
              <a:rPr lang="en-US" sz="1844" b="1" dirty="0">
                <a:solidFill>
                  <a:srgbClr val="AD1F96"/>
                </a:solidFill>
                <a:latin typeface="Nunito" pitchFamily="34" charset="0"/>
                <a:ea typeface="Nunito" pitchFamily="34" charset="-122"/>
                <a:cs typeface="Nunito" pitchFamily="34" charset="-120"/>
              </a:rPr>
              <a:t>3</a:t>
            </a:r>
            <a:endParaRPr lang="en-US" sz="1844" dirty="0"/>
          </a:p>
        </p:txBody>
      </p:sp>
      <p:sp>
        <p:nvSpPr>
          <p:cNvPr id="17" name="Text 11"/>
          <p:cNvSpPr/>
          <p:nvPr/>
        </p:nvSpPr>
        <p:spPr>
          <a:xfrm>
            <a:off x="7481411" y="4514136"/>
            <a:ext cx="2371487" cy="292656"/>
          </a:xfrm>
          <a:prstGeom prst="rect">
            <a:avLst/>
          </a:prstGeom>
          <a:noFill/>
          <a:ln/>
        </p:spPr>
        <p:txBody>
          <a:bodyPr wrap="none" rtlCol="0" anchor="t"/>
          <a:lstStyle/>
          <a:p>
            <a:pPr marL="0" indent="0" algn="l">
              <a:lnSpc>
                <a:spcPts val="2305"/>
              </a:lnSpc>
              <a:buNone/>
            </a:pPr>
            <a:r>
              <a:rPr lang="en-US" sz="1844" b="1" dirty="0">
                <a:solidFill>
                  <a:srgbClr val="AD1F96"/>
                </a:solidFill>
                <a:latin typeface="Nunito" pitchFamily="34" charset="0"/>
                <a:ea typeface="Nunito" pitchFamily="34" charset="-122"/>
                <a:cs typeface="Nunito" pitchFamily="34" charset="-120"/>
              </a:rPr>
              <a:t>Ethical Considerations</a:t>
            </a:r>
            <a:endParaRPr lang="en-US" sz="1844" dirty="0"/>
          </a:p>
        </p:txBody>
      </p:sp>
      <p:sp>
        <p:nvSpPr>
          <p:cNvPr id="18" name="Text 12"/>
          <p:cNvSpPr/>
          <p:nvPr/>
        </p:nvSpPr>
        <p:spPr>
          <a:xfrm>
            <a:off x="7481411" y="4919186"/>
            <a:ext cx="3833932"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Addressing privacy, bias, and transparency in the deployment of these technologies</a:t>
            </a:r>
            <a:endParaRPr lang="en-US" sz="1475" dirty="0"/>
          </a:p>
        </p:txBody>
      </p:sp>
      <p:sp>
        <p:nvSpPr>
          <p:cNvPr id="19" name="Text 13"/>
          <p:cNvSpPr/>
          <p:nvPr/>
        </p:nvSpPr>
        <p:spPr>
          <a:xfrm>
            <a:off x="3127772" y="5916335"/>
            <a:ext cx="8374856" cy="1797368"/>
          </a:xfrm>
          <a:prstGeom prst="rect">
            <a:avLst/>
          </a:prstGeom>
          <a:noFill/>
          <a:ln/>
        </p:spPr>
        <p:txBody>
          <a:bodyPr wrap="square" rtlCol="0" anchor="t"/>
          <a:lstStyle/>
          <a:p>
            <a:pPr marL="0" indent="0">
              <a:lnSpc>
                <a:spcPts val="2360"/>
              </a:lnSpc>
              <a:buNone/>
            </a:pPr>
            <a:r>
              <a:rPr lang="en-US" sz="1475" dirty="0">
                <a:solidFill>
                  <a:srgbClr val="00002E"/>
                </a:solidFill>
                <a:latin typeface="PT Sans" pitchFamily="34" charset="0"/>
                <a:ea typeface="PT Sans" pitchFamily="34" charset="-122"/>
                <a:cs typeface="PT Sans" pitchFamily="34" charset="-120"/>
              </a:rPr>
              <a:t>In conclusion, the application of deep learning in the field of ocular disease detection and diagnosis holds immense promise. As we move forward, continued research to refine and optimize these techniques, coupled with thoughtful integration into clinical practice and a strong emphasis on ethical considerations, will be key to unlocking the full potential of this transformative technology. The future is bright, with the opportunity to significantly improve patient outcomes and revolutionize the way we approach eye health.</a:t>
            </a:r>
            <a:endParaRPr lang="en-US" sz="147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460063"/>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Objective</a:t>
            </a:r>
            <a:endParaRPr lang="en-US" sz="4374" dirty="0"/>
          </a:p>
        </p:txBody>
      </p:sp>
      <p:sp>
        <p:nvSpPr>
          <p:cNvPr id="5" name="Shape 2"/>
          <p:cNvSpPr/>
          <p:nvPr/>
        </p:nvSpPr>
        <p:spPr>
          <a:xfrm>
            <a:off x="2348389"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814042"/>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848689"/>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Robust System</a:t>
            </a:r>
            <a:endParaRPr lang="en-US" sz="2187" dirty="0"/>
          </a:p>
        </p:txBody>
      </p:sp>
      <p:sp>
        <p:nvSpPr>
          <p:cNvPr id="8" name="Text 5"/>
          <p:cNvSpPr/>
          <p:nvPr/>
        </p:nvSpPr>
        <p:spPr>
          <a:xfrm>
            <a:off x="3070503" y="3329107"/>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Develop a robust and automated system for the recognition of common ocular diseases using deep learning techniques.</a:t>
            </a:r>
            <a:endParaRPr lang="en-US" sz="1750" dirty="0"/>
          </a:p>
        </p:txBody>
      </p:sp>
      <p:sp>
        <p:nvSpPr>
          <p:cNvPr id="9" name="Shape 6"/>
          <p:cNvSpPr/>
          <p:nvPr/>
        </p:nvSpPr>
        <p:spPr>
          <a:xfrm>
            <a:off x="7426285"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814042"/>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848689"/>
            <a:ext cx="2878812"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Accurate Classification</a:t>
            </a:r>
            <a:endParaRPr lang="en-US" sz="2187" dirty="0"/>
          </a:p>
        </p:txBody>
      </p:sp>
      <p:sp>
        <p:nvSpPr>
          <p:cNvPr id="12" name="Text 9"/>
          <p:cNvSpPr/>
          <p:nvPr/>
        </p:nvSpPr>
        <p:spPr>
          <a:xfrm>
            <a:off x="8148399" y="3329107"/>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Utilize convolutional neural networks (CNNs) to analyze high-resolution eye images and classify them into different disease categories.</a:t>
            </a:r>
            <a:endParaRPr lang="en-US" sz="1750" dirty="0"/>
          </a:p>
        </p:txBody>
      </p:sp>
      <p:sp>
        <p:nvSpPr>
          <p:cNvPr id="13" name="Shape 10"/>
          <p:cNvSpPr/>
          <p:nvPr/>
        </p:nvSpPr>
        <p:spPr>
          <a:xfrm>
            <a:off x="2348389"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188148"/>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222796"/>
            <a:ext cx="338804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Generalization Capabilities</a:t>
            </a:r>
            <a:endParaRPr lang="en-US" sz="2187" dirty="0"/>
          </a:p>
        </p:txBody>
      </p:sp>
      <p:sp>
        <p:nvSpPr>
          <p:cNvPr id="16" name="Text 13"/>
          <p:cNvSpPr/>
          <p:nvPr/>
        </p:nvSpPr>
        <p:spPr>
          <a:xfrm>
            <a:off x="3070503" y="5703213"/>
            <a:ext cx="4133612" cy="1325384"/>
          </a:xfrm>
          <a:prstGeom prst="rect">
            <a:avLst/>
          </a:prstGeom>
          <a:noFill/>
          <a:ln/>
        </p:spPr>
        <p:txBody>
          <a:bodyPr wrap="square" rtlCol="0" anchor="t"/>
          <a:lstStyle/>
          <a:p>
            <a:pPr marL="0" indent="0">
              <a:lnSpc>
                <a:spcPts val="2799"/>
              </a:lnSpc>
              <a:buNone/>
            </a:pPr>
            <a:r>
              <a:rPr lang="en-US" sz="1750" dirty="0"/>
              <a:t>Utilize data augmentation techniques to improve the model's ability to generalize across different scenarios and datasets.</a:t>
            </a:r>
          </a:p>
        </p:txBody>
      </p:sp>
      <p:sp>
        <p:nvSpPr>
          <p:cNvPr id="17" name="Shape 14"/>
          <p:cNvSpPr/>
          <p:nvPr/>
        </p:nvSpPr>
        <p:spPr>
          <a:xfrm>
            <a:off x="7426285"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188148"/>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Scalability</a:t>
            </a:r>
            <a:endParaRPr lang="en-US" sz="2187" dirty="0"/>
          </a:p>
        </p:txBody>
      </p:sp>
      <p:sp>
        <p:nvSpPr>
          <p:cNvPr id="20" name="Text 17"/>
          <p:cNvSpPr/>
          <p:nvPr/>
        </p:nvSpPr>
        <p:spPr>
          <a:xfrm>
            <a:off x="8148399" y="5703213"/>
            <a:ext cx="4133612" cy="158469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system scales to handle diverse ocular diseases, ensuring accurate diagnoses and treatment recommendations.</a:t>
            </a:r>
          </a:p>
          <a:p>
            <a:pPr marL="0" indent="0">
              <a:lnSpc>
                <a:spcPts val="2799"/>
              </a:lnSpc>
              <a:buNone/>
            </a:pPr>
            <a:endParaRPr lang="en-US" sz="1750" dirty="0">
              <a:solidFill>
                <a:srgbClr val="00002E"/>
              </a:solidFill>
              <a:latin typeface="PT Sans" pitchFamily="34" charset="0"/>
              <a:ea typeface="PT Sans" pitchFamily="34" charset="-122"/>
              <a:cs typeface="PT Sans" pitchFamily="34" charset="-120"/>
            </a:endParaRPr>
          </a:p>
          <a:p>
            <a:pPr marL="0" indent="0">
              <a:lnSpc>
                <a:spcPts val="2799"/>
              </a:lnSpc>
              <a:buNone/>
            </a:pPr>
            <a:endParaRPr lang="en-US" sz="1750" dirty="0">
              <a:solidFill>
                <a:srgbClr val="00002E"/>
              </a:solidFill>
              <a:latin typeface="PT Sans" pitchFamily="34" charset="0"/>
              <a:ea typeface="PT Sans" pitchFamily="34" charset="-122"/>
              <a:cs typeface="PT Sans" pitchFamily="34" charset="-120"/>
            </a:endParaRPr>
          </a:p>
          <a:p>
            <a:pPr marL="0" indent="0">
              <a:lnSpc>
                <a:spcPts val="2799"/>
              </a:lnSpc>
              <a:buNone/>
            </a:pPr>
            <a:endParaRPr lang="en-US" sz="1750" dirty="0">
              <a:solidFill>
                <a:srgbClr val="00002E"/>
              </a:solidFill>
              <a:latin typeface="PT Sans" pitchFamily="34" charset="0"/>
              <a:ea typeface="PT Sans" pitchFamily="34" charset="-122"/>
              <a:cs typeface="PT Sans" pitchFamily="34" charset="-120"/>
            </a:endParaRPr>
          </a:p>
          <a:p>
            <a:pPr marL="0" indent="0">
              <a:lnSpc>
                <a:spcPts val="2799"/>
              </a:lnSpc>
              <a:buNone/>
            </a:pPr>
            <a:endParaRPr lang="en-US" sz="1750" dirty="0">
              <a:solidFill>
                <a:srgbClr val="00002E"/>
              </a:solidFill>
              <a:latin typeface="PT Sans" pitchFamily="34" charset="0"/>
              <a:ea typeface="PT Sans" pitchFamily="34" charset="-122"/>
              <a:cs typeface="PT Sans" pitchFamily="34" charset="-120"/>
            </a:endParaRPr>
          </a:p>
          <a:p>
            <a:pPr marL="0" indent="0">
              <a:lnSpc>
                <a:spcPts val="2799"/>
              </a:lnSpc>
              <a:buNone/>
            </a:pPr>
            <a:endParaRPr lang="en-US" sz="1750" dirty="0">
              <a:solidFill>
                <a:srgbClr val="00002E"/>
              </a:solidFill>
              <a:latin typeface="PT Sans" pitchFamily="34" charset="0"/>
              <a:ea typeface="PT Sans" pitchFamily="34" charset="-122"/>
              <a:cs typeface="PT Sans" pitchFamily="34" charset="-120"/>
            </a:endParaRPr>
          </a:p>
        </p:txBody>
      </p:sp>
      <p:sp>
        <p:nvSpPr>
          <p:cNvPr id="25" name="Rectangle 4">
            <a:extLst>
              <a:ext uri="{FF2B5EF4-FFF2-40B4-BE49-F238E27FC236}">
                <a16:creationId xmlns:a16="http://schemas.microsoft.com/office/drawing/2014/main" id="{DC231E02-3B98-4F10-62BE-3365DA03931A}"/>
              </a:ext>
            </a:extLst>
          </p:cNvPr>
          <p:cNvSpPr>
            <a:spLocks noChangeArrowheads="1"/>
          </p:cNvSpPr>
          <p:nvPr/>
        </p:nvSpPr>
        <p:spPr bwMode="auto">
          <a:xfrm>
            <a:off x="0" y="0"/>
            <a:ext cx="4656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6">
            <a:extLst>
              <a:ext uri="{FF2B5EF4-FFF2-40B4-BE49-F238E27FC236}">
                <a16:creationId xmlns:a16="http://schemas.microsoft.com/office/drawing/2014/main" id="{D3458A8B-4517-2E43-1AF8-67B80075D1DF}"/>
              </a:ext>
            </a:extLst>
          </p:cNvPr>
          <p:cNvSpPr>
            <a:spLocks noChangeArrowheads="1"/>
          </p:cNvSpPr>
          <p:nvPr/>
        </p:nvSpPr>
        <p:spPr bwMode="auto">
          <a:xfrm>
            <a:off x="152400" y="152400"/>
            <a:ext cx="4656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0612" y="20157"/>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397675"/>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Motivation</a:t>
            </a:r>
            <a:endParaRPr lang="en-US" sz="4374" dirty="0"/>
          </a:p>
        </p:txBody>
      </p:sp>
      <p:sp>
        <p:nvSpPr>
          <p:cNvPr id="5" name="Shape 2"/>
          <p:cNvSpPr/>
          <p:nvPr/>
        </p:nvSpPr>
        <p:spPr>
          <a:xfrm>
            <a:off x="2348389" y="2536388"/>
            <a:ext cx="4855726" cy="2390454"/>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593419" y="2781419"/>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Early Detection</a:t>
            </a:r>
            <a:endParaRPr lang="en-US" sz="2187" dirty="0"/>
          </a:p>
        </p:txBody>
      </p:sp>
      <p:sp>
        <p:nvSpPr>
          <p:cNvPr id="7" name="Text 4"/>
          <p:cNvSpPr/>
          <p:nvPr/>
        </p:nvSpPr>
        <p:spPr>
          <a:xfrm>
            <a:off x="2593419" y="3261836"/>
            <a:ext cx="4365665" cy="1400175"/>
          </a:xfrm>
          <a:prstGeom prst="rect">
            <a:avLst/>
          </a:prstGeom>
          <a:noFill/>
          <a:ln/>
        </p:spPr>
        <p:txBody>
          <a:bodyPr wrap="square" rtlCol="0" anchor="t"/>
          <a:lstStyle/>
          <a:p>
            <a:pPr marL="0" indent="0">
              <a:lnSpc>
                <a:spcPts val="2799"/>
              </a:lnSpc>
              <a:buNone/>
            </a:pPr>
            <a:r>
              <a:rPr lang="en-US" sz="1750" dirty="0"/>
              <a:t>Early detection of ocular diseases improves patient outcomes and reduces healthcare costs by enabling timely interventions and preventing irreversible damage.</a:t>
            </a:r>
          </a:p>
        </p:txBody>
      </p:sp>
      <p:sp>
        <p:nvSpPr>
          <p:cNvPr id="8" name="Shape 5"/>
          <p:cNvSpPr/>
          <p:nvPr/>
        </p:nvSpPr>
        <p:spPr>
          <a:xfrm>
            <a:off x="7426285" y="2536388"/>
            <a:ext cx="4855726" cy="2390454"/>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7671316" y="2781419"/>
            <a:ext cx="277749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Assistive Tool</a:t>
            </a:r>
            <a:endParaRPr lang="en-US" sz="2187" dirty="0"/>
          </a:p>
        </p:txBody>
      </p:sp>
      <p:sp>
        <p:nvSpPr>
          <p:cNvPr id="10" name="Text 7"/>
          <p:cNvSpPr/>
          <p:nvPr/>
        </p:nvSpPr>
        <p:spPr>
          <a:xfrm>
            <a:off x="7671316" y="3261836"/>
            <a:ext cx="4365665" cy="1066205"/>
          </a:xfrm>
          <a:prstGeom prst="rect">
            <a:avLst/>
          </a:prstGeom>
          <a:noFill/>
          <a:ln/>
        </p:spPr>
        <p:txBody>
          <a:bodyPr wrap="square" rtlCol="0" anchor="t"/>
          <a:lstStyle/>
          <a:p>
            <a:pPr marL="0" indent="0">
              <a:lnSpc>
                <a:spcPts val="2799"/>
              </a:lnSpc>
              <a:buNone/>
            </a:pPr>
            <a:r>
              <a:rPr lang="en-US" sz="1750" dirty="0"/>
              <a:t>Automated systems aid healthcare professionals in precise, efficient diagnoses, improving patient care and streamlining medical processes.</a:t>
            </a:r>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p:txBody>
      </p:sp>
      <p:sp>
        <p:nvSpPr>
          <p:cNvPr id="11" name="Shape 8"/>
          <p:cNvSpPr/>
          <p:nvPr/>
        </p:nvSpPr>
        <p:spPr>
          <a:xfrm>
            <a:off x="2348389" y="5396746"/>
            <a:ext cx="4855726" cy="2036683"/>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593763" y="5571671"/>
            <a:ext cx="277749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Cost Savings</a:t>
            </a:r>
            <a:endParaRPr lang="en-US" sz="2187" dirty="0"/>
          </a:p>
        </p:txBody>
      </p:sp>
      <p:sp>
        <p:nvSpPr>
          <p:cNvPr id="13" name="Text 10"/>
          <p:cNvSpPr/>
          <p:nvPr/>
        </p:nvSpPr>
        <p:spPr>
          <a:xfrm>
            <a:off x="2593763" y="6053792"/>
            <a:ext cx="4365665" cy="1066205"/>
          </a:xfrm>
          <a:prstGeom prst="rect">
            <a:avLst/>
          </a:prstGeom>
          <a:noFill/>
          <a:ln/>
        </p:spPr>
        <p:txBody>
          <a:bodyPr wrap="square" rtlCol="0" anchor="t"/>
          <a:lstStyle/>
          <a:p>
            <a:pPr marL="0" indent="0">
              <a:lnSpc>
                <a:spcPts val="2799"/>
              </a:lnSpc>
              <a:buNone/>
            </a:pPr>
            <a:r>
              <a:rPr lang="en-US" sz="1750" dirty="0"/>
              <a:t>The system reduces healthcare professionals' workload, boosts productivity, and cuts costs, enhancing overall efficiency in patient care.</a:t>
            </a:r>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p:txBody>
      </p:sp>
      <p:sp>
        <p:nvSpPr>
          <p:cNvPr id="14" name="Shape 11"/>
          <p:cNvSpPr/>
          <p:nvPr/>
        </p:nvSpPr>
        <p:spPr>
          <a:xfrm>
            <a:off x="7426285" y="5396745"/>
            <a:ext cx="4855726" cy="2177762"/>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15" name="Text 12"/>
          <p:cNvSpPr/>
          <p:nvPr/>
        </p:nvSpPr>
        <p:spPr>
          <a:xfrm>
            <a:off x="7727222" y="5575488"/>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Improved Outcomes</a:t>
            </a:r>
            <a:endParaRPr lang="en-US" sz="2187" dirty="0"/>
          </a:p>
        </p:txBody>
      </p:sp>
      <p:sp>
        <p:nvSpPr>
          <p:cNvPr id="16" name="Text 13"/>
          <p:cNvSpPr/>
          <p:nvPr/>
        </p:nvSpPr>
        <p:spPr>
          <a:xfrm>
            <a:off x="7671316" y="6053792"/>
            <a:ext cx="4365665" cy="1165873"/>
          </a:xfrm>
          <a:prstGeom prst="rect">
            <a:avLst/>
          </a:prstGeom>
          <a:noFill/>
          <a:ln/>
        </p:spPr>
        <p:txBody>
          <a:bodyPr wrap="square" rtlCol="0" anchor="t"/>
          <a:lstStyle/>
          <a:p>
            <a:pPr marL="0" indent="0">
              <a:lnSpc>
                <a:spcPts val="2799"/>
              </a:lnSpc>
              <a:buNone/>
            </a:pPr>
            <a:r>
              <a:rPr lang="en-US" sz="1750" dirty="0"/>
              <a:t>Accurate and timely detection of ocular diseases enhances patient treatment and management, optimizing outcomes and preserving vision.</a:t>
            </a:r>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4768"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3013233"/>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Expected Outcomes</a:t>
            </a:r>
            <a:endParaRPr lang="en-US" sz="4374" dirty="0"/>
          </a:p>
        </p:txBody>
      </p:sp>
      <p:pic>
        <p:nvPicPr>
          <p:cNvPr id="6" name="Image 2" descr="preencoded.png"/>
          <p:cNvPicPr>
            <a:picLocks noChangeAspect="1"/>
          </p:cNvPicPr>
          <p:nvPr/>
        </p:nvPicPr>
        <p:blipFill>
          <a:blip r:embed="rId5"/>
          <a:stretch>
            <a:fillRect/>
          </a:stretch>
        </p:blipFill>
        <p:spPr>
          <a:xfrm>
            <a:off x="2303740" y="3888776"/>
            <a:ext cx="3311128" cy="888682"/>
          </a:xfrm>
          <a:prstGeom prst="rect">
            <a:avLst/>
          </a:prstGeom>
        </p:spPr>
      </p:pic>
      <p:sp>
        <p:nvSpPr>
          <p:cNvPr id="7" name="Text 2"/>
          <p:cNvSpPr/>
          <p:nvPr/>
        </p:nvSpPr>
        <p:spPr>
          <a:xfrm>
            <a:off x="2570559" y="5134946"/>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High Accuracy</a:t>
            </a:r>
            <a:endParaRPr lang="en-US" sz="2187" dirty="0"/>
          </a:p>
        </p:txBody>
      </p:sp>
      <p:sp>
        <p:nvSpPr>
          <p:cNvPr id="8" name="Text 3"/>
          <p:cNvSpPr/>
          <p:nvPr/>
        </p:nvSpPr>
        <p:spPr>
          <a:xfrm>
            <a:off x="2570559" y="5609231"/>
            <a:ext cx="2866787" cy="2528930"/>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Attain high accuracy in classifying ocular diseases for precise diagnosis and effective treatment planning</a:t>
            </a:r>
            <a:endParaRPr lang="en-US" sz="1750" dirty="0"/>
          </a:p>
        </p:txBody>
      </p:sp>
      <p:pic>
        <p:nvPicPr>
          <p:cNvPr id="9" name="Image 3" descr="preencoded.png"/>
          <p:cNvPicPr>
            <a:picLocks noChangeAspect="1"/>
          </p:cNvPicPr>
          <p:nvPr/>
        </p:nvPicPr>
        <p:blipFill>
          <a:blip r:embed="rId6"/>
          <a:stretch>
            <a:fillRect/>
          </a:stretch>
        </p:blipFill>
        <p:spPr>
          <a:xfrm>
            <a:off x="5645490" y="3888776"/>
            <a:ext cx="3311128" cy="888682"/>
          </a:xfrm>
          <a:prstGeom prst="rect">
            <a:avLst/>
          </a:prstGeom>
        </p:spPr>
      </p:pic>
      <p:sp>
        <p:nvSpPr>
          <p:cNvPr id="10" name="Text 4"/>
          <p:cNvSpPr/>
          <p:nvPr/>
        </p:nvSpPr>
        <p:spPr>
          <a:xfrm>
            <a:off x="5881687" y="5134946"/>
            <a:ext cx="2777490"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Scalability</a:t>
            </a:r>
            <a:endParaRPr lang="en-US" sz="2187" dirty="0"/>
          </a:p>
        </p:txBody>
      </p:sp>
      <p:sp>
        <p:nvSpPr>
          <p:cNvPr id="11" name="Text 5"/>
          <p:cNvSpPr/>
          <p:nvPr/>
        </p:nvSpPr>
        <p:spPr>
          <a:xfrm>
            <a:off x="5881687" y="5609231"/>
            <a:ext cx="2866787" cy="2388357"/>
          </a:xfrm>
          <a:prstGeom prst="rect">
            <a:avLst/>
          </a:prstGeom>
          <a:noFill/>
          <a:ln/>
        </p:spPr>
        <p:txBody>
          <a:bodyPr wrap="square" rtlCol="0" anchor="t"/>
          <a:lstStyle/>
          <a:p>
            <a:pPr marL="0" indent="0" algn="l">
              <a:lnSpc>
                <a:spcPts val="2799"/>
              </a:lnSpc>
              <a:buNone/>
            </a:pPr>
            <a:r>
              <a:rPr lang="en-US" sz="1750" dirty="0"/>
              <a:t>Showcase the system's ability to scale effectively and maintain robust performance across varying workloads and conditions.</a:t>
            </a:r>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p:txBody>
      </p:sp>
      <p:pic>
        <p:nvPicPr>
          <p:cNvPr id="12" name="Image 4" descr="preencoded.png"/>
          <p:cNvPicPr>
            <a:picLocks noChangeAspect="1"/>
          </p:cNvPicPr>
          <p:nvPr/>
        </p:nvPicPr>
        <p:blipFill>
          <a:blip r:embed="rId7"/>
          <a:stretch>
            <a:fillRect/>
          </a:stretch>
        </p:blipFill>
        <p:spPr>
          <a:xfrm>
            <a:off x="9015534" y="3892167"/>
            <a:ext cx="3311247" cy="888682"/>
          </a:xfrm>
          <a:prstGeom prst="rect">
            <a:avLst/>
          </a:prstGeom>
        </p:spPr>
      </p:pic>
      <p:sp>
        <p:nvSpPr>
          <p:cNvPr id="13" name="Text 6"/>
          <p:cNvSpPr/>
          <p:nvPr/>
        </p:nvSpPr>
        <p:spPr>
          <a:xfrm>
            <a:off x="9282232" y="5262045"/>
            <a:ext cx="2777490"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Valuable Tool</a:t>
            </a:r>
            <a:endParaRPr lang="en-US" sz="2187" dirty="0"/>
          </a:p>
        </p:txBody>
      </p:sp>
      <p:sp>
        <p:nvSpPr>
          <p:cNvPr id="14" name="Text 7"/>
          <p:cNvSpPr/>
          <p:nvPr/>
        </p:nvSpPr>
        <p:spPr>
          <a:xfrm>
            <a:off x="9192815" y="5732059"/>
            <a:ext cx="3677023" cy="2074459"/>
          </a:xfrm>
          <a:prstGeom prst="rect">
            <a:avLst/>
          </a:prstGeom>
          <a:noFill/>
          <a:ln/>
        </p:spPr>
        <p:txBody>
          <a:bodyPr wrap="square" rtlCol="0" anchor="t"/>
          <a:lstStyle/>
          <a:p>
            <a:pPr marL="0" indent="0" algn="l">
              <a:lnSpc>
                <a:spcPts val="2799"/>
              </a:lnSpc>
              <a:buNone/>
            </a:pPr>
            <a:r>
              <a:rPr lang="en-US" sz="1750" dirty="0"/>
              <a:t>Offer a valuable tool for ophthalmologists,</a:t>
            </a:r>
          </a:p>
          <a:p>
            <a:pPr marL="0" indent="0" algn="l">
              <a:lnSpc>
                <a:spcPts val="2799"/>
              </a:lnSpc>
              <a:buNone/>
            </a:pPr>
            <a:r>
              <a:rPr lang="en-US" sz="1750" dirty="0"/>
              <a:t>empowering them with advanced capabilities for diagnosis, treatment planning, and patient care.</a:t>
            </a:r>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a:p>
            <a:pPr marL="0" indent="0" algn="l">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TensorFlow: Building Deep Learning Models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TensorFlow is a powerful open-source framework for building and deploying machine learning models, particularly deep learning architectures. It provides a flexible ecosystem of tools, libraries, and community resources that enable developers to quickly build and deploy innovative AI applications.</a:t>
            </a:r>
            <a:endParaRPr lang="en-US" sz="1750" dirty="0"/>
          </a:p>
        </p:txBody>
      </p:sp>
      <p:sp>
        <p:nvSpPr>
          <p:cNvPr id="7" name="Text 3"/>
          <p:cNvSpPr/>
          <p:nvPr/>
        </p:nvSpPr>
        <p:spPr>
          <a:xfrm>
            <a:off x="833198" y="5562837"/>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With TensorFlow, data scientists and engineers can easily create, train, and deploy complex neural networks and other deep learning models across a variety of platforms, from mobile devices to large-scale distributed systems.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6" name="Text 2"/>
          <p:cNvSpPr/>
          <p:nvPr/>
        </p:nvSpPr>
        <p:spPr>
          <a:xfrm>
            <a:off x="2348389" y="1121450"/>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Keras: Simplifying Deep Learning Development</a:t>
            </a:r>
            <a:endParaRPr lang="en-US" sz="4374" dirty="0"/>
          </a:p>
        </p:txBody>
      </p:sp>
      <p:sp>
        <p:nvSpPr>
          <p:cNvPr id="7" name="Text 3"/>
          <p:cNvSpPr/>
          <p:nvPr/>
        </p:nvSpPr>
        <p:spPr>
          <a:xfrm>
            <a:off x="2703790" y="2843451"/>
            <a:ext cx="957810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00002E"/>
                </a:solidFill>
                <a:latin typeface="PT Sans" pitchFamily="34" charset="0"/>
                <a:ea typeface="PT Sans" pitchFamily="34" charset="-122"/>
                <a:cs typeface="PT Sans" pitchFamily="34" charset="-120"/>
              </a:rPr>
              <a:t>Keras is a high-level neural networks API, running on top of TensorFlow, that allows for rapid prototyping and deployment of deep learning models.</a:t>
            </a:r>
            <a:endParaRPr lang="en-US" sz="1750" dirty="0"/>
          </a:p>
        </p:txBody>
      </p:sp>
      <p:sp>
        <p:nvSpPr>
          <p:cNvPr id="8" name="Text 4"/>
          <p:cNvSpPr/>
          <p:nvPr/>
        </p:nvSpPr>
        <p:spPr>
          <a:xfrm>
            <a:off x="2703790" y="3643074"/>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00002E"/>
                </a:solidFill>
                <a:latin typeface="PT Sans" pitchFamily="34" charset="0"/>
                <a:ea typeface="PT Sans" pitchFamily="34" charset="-122"/>
                <a:cs typeface="PT Sans" pitchFamily="34" charset="-120"/>
              </a:rPr>
              <a:t>It provides a user-friendly interface for building, training, and evaluating deep learning models, abstracting away many of the low-level details of the underlying framework.</a:t>
            </a:r>
            <a:endParaRPr lang="en-US" sz="1750" dirty="0"/>
          </a:p>
        </p:txBody>
      </p:sp>
      <p:sp>
        <p:nvSpPr>
          <p:cNvPr id="9" name="Text 5"/>
          <p:cNvSpPr/>
          <p:nvPr/>
        </p:nvSpPr>
        <p:spPr>
          <a:xfrm>
            <a:off x="2703790" y="4442698"/>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00002E"/>
                </a:solidFill>
                <a:latin typeface="PT Sans" pitchFamily="34" charset="0"/>
                <a:ea typeface="PT Sans" pitchFamily="34" charset="-122"/>
                <a:cs typeface="PT Sans" pitchFamily="34" charset="-120"/>
              </a:rPr>
              <a:t>Keras supports both convolutional networks and recurrent networks, and can run on both CPU and GPU, making it a versatile and efficient deep learning library.</a:t>
            </a:r>
            <a:endParaRPr lang="en-US" sz="1750" dirty="0"/>
          </a:p>
        </p:txBody>
      </p:sp>
      <p:sp>
        <p:nvSpPr>
          <p:cNvPr id="10" name="Text 6"/>
          <p:cNvSpPr/>
          <p:nvPr/>
        </p:nvSpPr>
        <p:spPr>
          <a:xfrm>
            <a:off x="2703790" y="5242322"/>
            <a:ext cx="9578102" cy="1066205"/>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00002E"/>
                </a:solidFill>
                <a:latin typeface="PT Sans" pitchFamily="34" charset="0"/>
                <a:ea typeface="PT Sans" pitchFamily="34" charset="-122"/>
                <a:cs typeface="PT Sans" pitchFamily="34" charset="-120"/>
              </a:rPr>
              <a:t>With Keras, it's easy to switch between different backends, such as TensorFlow, Theano, and CNTK, enabling researchers and engineers to experiment with various deep learning frameworks without having to rewrite their code.</a:t>
            </a:r>
            <a:endParaRPr lang="en-US" sz="1750" dirty="0"/>
          </a:p>
        </p:txBody>
      </p:sp>
      <p:sp>
        <p:nvSpPr>
          <p:cNvPr id="11" name="Text 7"/>
          <p:cNvSpPr/>
          <p:nvPr/>
        </p:nvSpPr>
        <p:spPr>
          <a:xfrm>
            <a:off x="2703790" y="6397347"/>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dirty="0">
                <a:solidFill>
                  <a:srgbClr val="00002E"/>
                </a:solidFill>
                <a:latin typeface="PT Sans" pitchFamily="34" charset="0"/>
                <a:ea typeface="PT Sans" pitchFamily="34" charset="-122"/>
                <a:cs typeface="PT Sans" pitchFamily="34" charset="-120"/>
              </a:rPr>
              <a:t>Keras also has a large and active community of developers and users, providing tutorials, examples, and support to help users get the most out of the library.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711518"/>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Matplotlib and Seaborn: Visualizing Deep Learning Results</a:t>
            </a:r>
            <a:endParaRPr lang="en-US" sz="4374" dirty="0"/>
          </a:p>
        </p:txBody>
      </p:sp>
      <p:sp>
        <p:nvSpPr>
          <p:cNvPr id="5" name="Shape 2"/>
          <p:cNvSpPr/>
          <p:nvPr/>
        </p:nvSpPr>
        <p:spPr>
          <a:xfrm>
            <a:off x="2348389" y="2544604"/>
            <a:ext cx="2233374" cy="1380292"/>
          </a:xfrm>
          <a:prstGeom prst="roundRect">
            <a:avLst>
              <a:gd name="adj" fmla="val 28976"/>
            </a:avLst>
          </a:prstGeom>
          <a:noFill/>
          <a:ln w="22860">
            <a:solidFill>
              <a:srgbClr val="2D4DF2"/>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2371249" y="2567464"/>
            <a:ext cx="2187654" cy="1334572"/>
          </a:xfrm>
          <a:prstGeom prst="rect">
            <a:avLst/>
          </a:prstGeom>
        </p:spPr>
      </p:pic>
      <p:sp>
        <p:nvSpPr>
          <p:cNvPr id="7" name="Text 3"/>
          <p:cNvSpPr/>
          <p:nvPr/>
        </p:nvSpPr>
        <p:spPr>
          <a:xfrm>
            <a:off x="2348389" y="4202549"/>
            <a:ext cx="2233374"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Loss Curves</a:t>
            </a:r>
            <a:endParaRPr lang="en-US" sz="2187" dirty="0"/>
          </a:p>
        </p:txBody>
      </p:sp>
      <p:sp>
        <p:nvSpPr>
          <p:cNvPr id="8" name="Text 4"/>
          <p:cNvSpPr/>
          <p:nvPr/>
        </p:nvSpPr>
        <p:spPr>
          <a:xfrm>
            <a:off x="2348389" y="4682966"/>
            <a:ext cx="2233374" cy="2487811"/>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Visualize the training and validation loss over epochs to monitor model performance and identify potential overfitting or underfitting.</a:t>
            </a:r>
            <a:endParaRPr lang="en-US" sz="1750" dirty="0"/>
          </a:p>
        </p:txBody>
      </p:sp>
      <p:sp>
        <p:nvSpPr>
          <p:cNvPr id="9" name="Shape 5"/>
          <p:cNvSpPr/>
          <p:nvPr/>
        </p:nvSpPr>
        <p:spPr>
          <a:xfrm>
            <a:off x="4915019" y="2544604"/>
            <a:ext cx="2233493" cy="1380292"/>
          </a:xfrm>
          <a:prstGeom prst="roundRect">
            <a:avLst>
              <a:gd name="adj" fmla="val 28976"/>
            </a:avLst>
          </a:prstGeom>
          <a:noFill/>
          <a:ln w="22860">
            <a:solidFill>
              <a:srgbClr val="015F98"/>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4937879" y="2567464"/>
            <a:ext cx="2187773" cy="1334572"/>
          </a:xfrm>
          <a:prstGeom prst="rect">
            <a:avLst/>
          </a:prstGeom>
        </p:spPr>
      </p:pic>
      <p:sp>
        <p:nvSpPr>
          <p:cNvPr id="11" name="Text 6"/>
          <p:cNvSpPr/>
          <p:nvPr/>
        </p:nvSpPr>
        <p:spPr>
          <a:xfrm>
            <a:off x="4915019" y="4202549"/>
            <a:ext cx="2233493"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Confusion Matrix</a:t>
            </a:r>
            <a:endParaRPr lang="en-US" sz="2187" dirty="0"/>
          </a:p>
        </p:txBody>
      </p:sp>
      <p:sp>
        <p:nvSpPr>
          <p:cNvPr id="12" name="Text 7"/>
          <p:cNvSpPr/>
          <p:nvPr/>
        </p:nvSpPr>
        <p:spPr>
          <a:xfrm>
            <a:off x="4915019" y="4682966"/>
            <a:ext cx="2233493" cy="2132409"/>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Leverage the confusion matrix to gain insights into a model's class-specific performance and identify areas for improvement.</a:t>
            </a:r>
            <a:endParaRPr lang="en-US" sz="1750" dirty="0"/>
          </a:p>
        </p:txBody>
      </p:sp>
      <p:sp>
        <p:nvSpPr>
          <p:cNvPr id="13" name="Shape 8"/>
          <p:cNvSpPr/>
          <p:nvPr/>
        </p:nvSpPr>
        <p:spPr>
          <a:xfrm>
            <a:off x="7481768" y="2544604"/>
            <a:ext cx="2233374" cy="1380292"/>
          </a:xfrm>
          <a:prstGeom prst="roundRect">
            <a:avLst>
              <a:gd name="adj" fmla="val 28976"/>
            </a:avLst>
          </a:prstGeom>
          <a:noFill/>
          <a:ln w="22860">
            <a:solidFill>
              <a:srgbClr val="AD1F96"/>
            </a:solidFill>
            <a:prstDash val="solid"/>
          </a:ln>
        </p:spPr>
        <p:txBody>
          <a:bodyPr/>
          <a:lstStyle/>
          <a:p>
            <a:endParaRPr lang="en-US"/>
          </a:p>
        </p:txBody>
      </p:sp>
      <p:pic>
        <p:nvPicPr>
          <p:cNvPr id="14" name="Image 3" descr="preencoded.png"/>
          <p:cNvPicPr>
            <a:picLocks noChangeAspect="1"/>
          </p:cNvPicPr>
          <p:nvPr/>
        </p:nvPicPr>
        <p:blipFill>
          <a:blip r:embed="rId6"/>
          <a:stretch>
            <a:fillRect/>
          </a:stretch>
        </p:blipFill>
        <p:spPr>
          <a:xfrm>
            <a:off x="7504628" y="2567464"/>
            <a:ext cx="2187654" cy="1334572"/>
          </a:xfrm>
          <a:prstGeom prst="rect">
            <a:avLst/>
          </a:prstGeom>
        </p:spPr>
      </p:pic>
      <p:sp>
        <p:nvSpPr>
          <p:cNvPr id="15" name="Text 9"/>
          <p:cNvSpPr/>
          <p:nvPr/>
        </p:nvSpPr>
        <p:spPr>
          <a:xfrm>
            <a:off x="7481768" y="4202549"/>
            <a:ext cx="2233374" cy="694373"/>
          </a:xfrm>
          <a:prstGeom prst="rect">
            <a:avLst/>
          </a:prstGeom>
          <a:noFill/>
          <a:ln/>
        </p:spPr>
        <p:txBody>
          <a:bodyPr wrap="squar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Embeddings Visualization</a:t>
            </a:r>
            <a:endParaRPr lang="en-US" sz="2187" dirty="0"/>
          </a:p>
        </p:txBody>
      </p:sp>
      <p:sp>
        <p:nvSpPr>
          <p:cNvPr id="16" name="Text 10"/>
          <p:cNvSpPr/>
          <p:nvPr/>
        </p:nvSpPr>
        <p:spPr>
          <a:xfrm>
            <a:off x="7481768" y="5030153"/>
            <a:ext cx="2233374" cy="2487811"/>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Project high-dimensional model embeddings onto a 2D plane using t-SNE to visualize the learned feature representations.</a:t>
            </a:r>
            <a:endParaRPr lang="en-US" sz="1750" dirty="0"/>
          </a:p>
        </p:txBody>
      </p:sp>
      <p:sp>
        <p:nvSpPr>
          <p:cNvPr id="17" name="Shape 11"/>
          <p:cNvSpPr/>
          <p:nvPr/>
        </p:nvSpPr>
        <p:spPr>
          <a:xfrm>
            <a:off x="10048399" y="2544604"/>
            <a:ext cx="2233493" cy="1380292"/>
          </a:xfrm>
          <a:prstGeom prst="roundRect">
            <a:avLst>
              <a:gd name="adj" fmla="val 28976"/>
            </a:avLst>
          </a:prstGeom>
          <a:noFill/>
          <a:ln w="22860">
            <a:solidFill>
              <a:srgbClr val="2D4DF2"/>
            </a:solidFill>
            <a:prstDash val="solid"/>
          </a:ln>
        </p:spPr>
        <p:txBody>
          <a:bodyPr/>
          <a:lstStyle/>
          <a:p>
            <a:endParaRPr lang="en-US"/>
          </a:p>
        </p:txBody>
      </p:sp>
      <p:pic>
        <p:nvPicPr>
          <p:cNvPr id="18" name="Image 4" descr="preencoded.png"/>
          <p:cNvPicPr>
            <a:picLocks noChangeAspect="1"/>
          </p:cNvPicPr>
          <p:nvPr/>
        </p:nvPicPr>
        <p:blipFill>
          <a:blip r:embed="rId7"/>
          <a:stretch>
            <a:fillRect/>
          </a:stretch>
        </p:blipFill>
        <p:spPr>
          <a:xfrm>
            <a:off x="10071259" y="2567464"/>
            <a:ext cx="2187773" cy="1334572"/>
          </a:xfrm>
          <a:prstGeom prst="rect">
            <a:avLst/>
          </a:prstGeom>
        </p:spPr>
      </p:pic>
      <p:sp>
        <p:nvSpPr>
          <p:cNvPr id="19" name="Text 12"/>
          <p:cNvSpPr/>
          <p:nvPr/>
        </p:nvSpPr>
        <p:spPr>
          <a:xfrm>
            <a:off x="10048399" y="4202549"/>
            <a:ext cx="2233493" cy="694373"/>
          </a:xfrm>
          <a:prstGeom prst="rect">
            <a:avLst/>
          </a:prstGeom>
          <a:noFill/>
          <a:ln/>
        </p:spPr>
        <p:txBody>
          <a:bodyPr wrap="squar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Activation Heatmaps</a:t>
            </a:r>
            <a:endParaRPr lang="en-US" sz="2187" dirty="0"/>
          </a:p>
        </p:txBody>
      </p:sp>
      <p:sp>
        <p:nvSpPr>
          <p:cNvPr id="20" name="Text 13"/>
          <p:cNvSpPr/>
          <p:nvPr/>
        </p:nvSpPr>
        <p:spPr>
          <a:xfrm>
            <a:off x="10048399" y="5030153"/>
            <a:ext cx="2233493" cy="2487811"/>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Generate activation heatmaps to understand which input regions are most influential for a deep learning model's predictions.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8330"/>
            <a:ext cx="93064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Confusion Matrix: Understanding Model Performance</a:t>
            </a:r>
            <a:endParaRPr lang="en-US" sz="4374" dirty="0"/>
          </a:p>
        </p:txBody>
      </p:sp>
      <p:sp>
        <p:nvSpPr>
          <p:cNvPr id="6" name="Shape 2"/>
          <p:cNvSpPr/>
          <p:nvPr/>
        </p:nvSpPr>
        <p:spPr>
          <a:xfrm>
            <a:off x="833199" y="2650331"/>
            <a:ext cx="4542115" cy="2747486"/>
          </a:xfrm>
          <a:prstGeom prst="roundRect">
            <a:avLst>
              <a:gd name="adj" fmla="val 14557"/>
            </a:avLst>
          </a:prstGeom>
          <a:solidFill>
            <a:srgbClr val="F3F3FF"/>
          </a:solidFill>
          <a:ln w="22860">
            <a:solidFill>
              <a:srgbClr val="00002E"/>
            </a:solidFill>
            <a:prstDash val="solid"/>
          </a:ln>
        </p:spPr>
        <p:txBody>
          <a:bodyPr/>
          <a:lstStyle/>
          <a:p>
            <a:endParaRPr lang="en-US"/>
          </a:p>
        </p:txBody>
      </p:sp>
      <p:sp>
        <p:nvSpPr>
          <p:cNvPr id="7" name="Text 3"/>
          <p:cNvSpPr/>
          <p:nvPr/>
        </p:nvSpPr>
        <p:spPr>
          <a:xfrm>
            <a:off x="1078230" y="2895362"/>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Accuracy Analysis</a:t>
            </a:r>
            <a:endParaRPr lang="en-US" sz="2187" dirty="0"/>
          </a:p>
        </p:txBody>
      </p:sp>
      <p:sp>
        <p:nvSpPr>
          <p:cNvPr id="8" name="Text 4"/>
          <p:cNvSpPr/>
          <p:nvPr/>
        </p:nvSpPr>
        <p:spPr>
          <a:xfrm>
            <a:off x="1078230" y="3375779"/>
            <a:ext cx="4052054"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confusion matrix provides a detailed breakdown of a model's performance, showing the number of true positives, true negatives, false positives, and false negatives.</a:t>
            </a:r>
            <a:endParaRPr lang="en-US" sz="1750" dirty="0"/>
          </a:p>
        </p:txBody>
      </p:sp>
      <p:sp>
        <p:nvSpPr>
          <p:cNvPr id="9" name="Shape 5"/>
          <p:cNvSpPr/>
          <p:nvPr/>
        </p:nvSpPr>
        <p:spPr>
          <a:xfrm>
            <a:off x="5597485" y="2650331"/>
            <a:ext cx="4542115" cy="2747486"/>
          </a:xfrm>
          <a:prstGeom prst="roundRect">
            <a:avLst>
              <a:gd name="adj" fmla="val 14557"/>
            </a:avLst>
          </a:prstGeom>
          <a:solidFill>
            <a:srgbClr val="F3F3FF"/>
          </a:solidFill>
          <a:ln w="22860">
            <a:solidFill>
              <a:srgbClr val="00002E"/>
            </a:solidFill>
            <a:prstDash val="solid"/>
          </a:ln>
        </p:spPr>
        <p:txBody>
          <a:bodyPr/>
          <a:lstStyle/>
          <a:p>
            <a:endParaRPr lang="en-US"/>
          </a:p>
        </p:txBody>
      </p:sp>
      <p:sp>
        <p:nvSpPr>
          <p:cNvPr id="10" name="Text 6"/>
          <p:cNvSpPr/>
          <p:nvPr/>
        </p:nvSpPr>
        <p:spPr>
          <a:xfrm>
            <a:off x="5842516" y="2895362"/>
            <a:ext cx="277749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Precision vs Recall</a:t>
            </a:r>
            <a:endParaRPr lang="en-US" sz="2187" dirty="0"/>
          </a:p>
        </p:txBody>
      </p:sp>
      <p:sp>
        <p:nvSpPr>
          <p:cNvPr id="11" name="Text 7"/>
          <p:cNvSpPr/>
          <p:nvPr/>
        </p:nvSpPr>
        <p:spPr>
          <a:xfrm>
            <a:off x="5842516" y="3375779"/>
            <a:ext cx="4052054"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Understand the tradeoffs between precision (identifying true positives) and recall (identifying all positive instances) to optimize model performance for different use cases.</a:t>
            </a:r>
            <a:endParaRPr lang="en-US" sz="1750" dirty="0"/>
          </a:p>
        </p:txBody>
      </p:sp>
      <p:sp>
        <p:nvSpPr>
          <p:cNvPr id="12" name="Shape 8"/>
          <p:cNvSpPr/>
          <p:nvPr/>
        </p:nvSpPr>
        <p:spPr>
          <a:xfrm>
            <a:off x="833199" y="5619988"/>
            <a:ext cx="9306401" cy="1681282"/>
          </a:xfrm>
          <a:prstGeom prst="roundRect">
            <a:avLst>
              <a:gd name="adj" fmla="val 23789"/>
            </a:avLst>
          </a:prstGeom>
          <a:solidFill>
            <a:srgbClr val="F3F3FF"/>
          </a:solidFill>
          <a:ln w="22860">
            <a:solidFill>
              <a:srgbClr val="00002E"/>
            </a:solidFill>
            <a:prstDash val="solid"/>
          </a:ln>
        </p:spPr>
        <p:txBody>
          <a:bodyPr/>
          <a:lstStyle/>
          <a:p>
            <a:endParaRPr lang="en-US"/>
          </a:p>
        </p:txBody>
      </p:sp>
      <p:sp>
        <p:nvSpPr>
          <p:cNvPr id="13" name="Text 9"/>
          <p:cNvSpPr/>
          <p:nvPr/>
        </p:nvSpPr>
        <p:spPr>
          <a:xfrm>
            <a:off x="1078230" y="5865019"/>
            <a:ext cx="277749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Error Identification</a:t>
            </a:r>
            <a:endParaRPr lang="en-US" sz="2187" dirty="0"/>
          </a:p>
        </p:txBody>
      </p:sp>
      <p:sp>
        <p:nvSpPr>
          <p:cNvPr id="14" name="Text 10"/>
          <p:cNvSpPr/>
          <p:nvPr/>
        </p:nvSpPr>
        <p:spPr>
          <a:xfrm>
            <a:off x="1078230" y="6345436"/>
            <a:ext cx="8816340"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Analyze the confusion matrix to identify the specific types of errors the model is making, which can guide model refinement and feature engineering.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393</TotalTime>
  <Words>2921</Words>
  <Application>Microsoft Office PowerPoint</Application>
  <PresentationFormat>Custom</PresentationFormat>
  <Paragraphs>292</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Nunito</vt:lpstr>
      <vt:lpstr>PT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Devansh Beri [CSE - 2021]</cp:lastModifiedBy>
  <cp:revision>10</cp:revision>
  <dcterms:created xsi:type="dcterms:W3CDTF">2024-04-14T10:26:39Z</dcterms:created>
  <dcterms:modified xsi:type="dcterms:W3CDTF">2024-04-18T14:49:30Z</dcterms:modified>
</cp:coreProperties>
</file>